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69" r:id="rId1"/>
    <p:sldMasterId id="2147483672" r:id="rId2"/>
  </p:sldMasterIdLst>
  <p:notesMasterIdLst>
    <p:notesMasterId r:id="rId21"/>
  </p:notesMasterIdLst>
  <p:handoutMasterIdLst>
    <p:handoutMasterId r:id="rId22"/>
  </p:handoutMasterIdLst>
  <p:sldIdLst>
    <p:sldId id="2134804224" r:id="rId3"/>
    <p:sldId id="2147480656" r:id="rId4"/>
    <p:sldId id="2147480655" r:id="rId5"/>
    <p:sldId id="2147480649" r:id="rId6"/>
    <p:sldId id="2147480654" r:id="rId7"/>
    <p:sldId id="2147480640" r:id="rId8"/>
    <p:sldId id="2147480634" r:id="rId9"/>
    <p:sldId id="2147480658" r:id="rId10"/>
    <p:sldId id="2147480651" r:id="rId11"/>
    <p:sldId id="2147480667" r:id="rId12"/>
    <p:sldId id="2147480659" r:id="rId13"/>
    <p:sldId id="2147480661" r:id="rId14"/>
    <p:sldId id="2147480657" r:id="rId15"/>
    <p:sldId id="2147480668" r:id="rId16"/>
    <p:sldId id="2147480663" r:id="rId17"/>
    <p:sldId id="2147480664" r:id="rId18"/>
    <p:sldId id="2147480665" r:id="rId19"/>
    <p:sldId id="2147480666" r:id="rId20"/>
  </p:sldIdLst>
  <p:sldSz cx="18288000" cy="10288588"/>
  <p:notesSz cx="6858000" cy="9144000"/>
  <p:embeddedFontLst>
    <p:embeddedFont>
      <p:font typeface="Akt Black" panose="020B0604020202020204" charset="0"/>
      <p:bold r:id="rId23"/>
    </p:embeddedFont>
    <p:embeddedFont>
      <p:font typeface="Akt Light" panose="020B0604020202020204" charset="0"/>
      <p:regular r:id="rId24"/>
    </p:embeddedFont>
    <p:embeddedFont>
      <p:font typeface="Akt Medium" panose="020B0604020202020204" charset="0"/>
      <p:regular r:id="rId25"/>
    </p:embeddedFont>
    <p:embeddedFont>
      <p:font typeface="Akt SemiBold" panose="020B0604020202020204" charset="0"/>
      <p:regular r:id="rId26"/>
      <p:bold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Black" panose="00000A00000000000000" pitchFamily="2" charset="0"/>
      <p:bold r:id="rId32"/>
      <p:italic r:id="rId33"/>
      <p:boldItalic r:id="rId34"/>
    </p:embeddedFont>
    <p:embeddedFont>
      <p:font typeface="Poppins Medium" panose="00000600000000000000" pitchFamily="2" charset="0"/>
      <p:regular r:id="rId35"/>
      <p: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3900" userDrawn="1">
          <p15:clr>
            <a:srgbClr val="A4A3A4"/>
          </p15:clr>
        </p15:guide>
        <p15:guide id="4" pos="7574" userDrawn="1">
          <p15:clr>
            <a:srgbClr val="A4A3A4"/>
          </p15:clr>
        </p15:guide>
        <p15:guide id="5" pos="4036" userDrawn="1">
          <p15:clr>
            <a:srgbClr val="A4A3A4"/>
          </p15:clr>
        </p15:guide>
        <p15:guide id="6" pos="7438" userDrawn="1">
          <p15:clr>
            <a:srgbClr val="A4A3A4"/>
          </p15:clr>
        </p15:guide>
        <p15:guide id="10" orient="horz" pos="3513" userDrawn="1">
          <p15:clr>
            <a:srgbClr val="A4A3A4"/>
          </p15:clr>
        </p15:guide>
        <p15:guide id="13" orient="horz" pos="5259" userDrawn="1">
          <p15:clr>
            <a:srgbClr val="A4A3A4"/>
          </p15:clr>
        </p15:guide>
        <p15:guide id="14" pos="20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1A1E7"/>
    <a:srgbClr val="CDB14E"/>
    <a:srgbClr val="E7A1C5"/>
    <a:srgbClr val="F6AC55"/>
    <a:srgbClr val="00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673D4-0241-4650-9985-BF0B638DD628}" v="1" dt="2026-07-31T17:04:04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900"/>
        <p:guide pos="7574"/>
        <p:guide pos="4036"/>
        <p:guide pos="7438"/>
        <p:guide orient="horz" pos="3513"/>
        <p:guide orient="horz" pos="5259"/>
        <p:guide pos="20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D997569-AC1D-CD90-8A98-857809474B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6F93724-D03A-99F9-FAD3-1F9242D86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BE88B-3DBD-9647-AACC-995749BB3C8B}" type="datetimeFigureOut">
              <a:rPr lang="pl-PL" smtClean="0"/>
              <a:t>17.08.2026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9736519-7E3D-AC6F-3C14-2600ED356F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D4AFF0E-DC12-4F6D-161C-727BFADAC7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CFEB0-D574-F84E-BFB0-5D30C57BFA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0546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BBC7D-8483-244D-92B8-1139BD3663A6}" type="datetimeFigureOut">
              <a:rPr lang="pl-PL" smtClean="0"/>
              <a:t>17.08.2026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B81CF-51B0-994B-8760-754A5C8E4A6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63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34DA1-EEF9-702C-4F80-09B5D20EB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2144912-8AD6-D00B-C924-F940E7D55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3F96726-304C-B185-1F43-814028AD0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F0A1378-A565-294A-DC47-5C8932DBCD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405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2B9EB-68B5-9485-0AE1-BE4A9D246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AD0FA37-4866-26A3-92AB-994056B0D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AFD4575-9BC2-038E-DA9A-7C8402F81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84778D5-6750-98F2-1139-8440AB104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357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D955C-867E-3C23-9733-D8969220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4F59691-624E-B059-43C8-1B4035955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C5B2BEC-936B-763D-68E0-E64F47BD2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D798BA3-F58F-E2D5-382E-EE1F3E68D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165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D8E49-7FB7-BC2A-A628-36CD4702C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F33142A-EB7C-32E6-00D9-D9CC1597D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1DD1A0C-01E3-2CAF-3939-B84A0E675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6387F47-6C99-343D-9A4C-27826BB12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698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6FE08-5692-3000-04EA-EE5A26535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96A723D-7B78-739A-D032-03314D835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85BF458-929C-CED2-ED99-2E9155837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840CBBB-FE15-983D-CBD3-732441ED9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4119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E2A0-6007-0523-CFE2-BA4AF8383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97DD2FA-840A-698E-E6E2-5FFB82E0D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1D52661-1110-D20C-006A-FA74C7A06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31383E4-E29E-0E89-B2E7-67603EF3C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952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6D584-CFFC-B000-B3B6-125747DC6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1A24EA7-8DF7-584B-4429-C9D3BFD3E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15BE52A-194A-C2F3-389D-CC86C8766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0106554-F14C-4DF0-C72A-4A472EB99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8162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94E84-0D9C-06C2-CC2E-F38FE047D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7D4195D-13D0-6F3E-B64C-109751C9D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A287C37-FD72-9C4F-5171-E60995488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D7732F2-D83C-81E6-56B0-A9F841018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515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FF0B7-14CA-D1F1-A5B0-DCD064E77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FBB3477-1303-56A0-EFC6-79AABCF4F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DE5EFFA-9561-D3C4-D132-87012C37D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C8AFA42-0546-B716-E022-A987AFF88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4673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9CD31-2550-5BD0-8521-A4708342A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E2F0227-F6FC-B8AC-A01B-C4EE344B7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EE3BF6C-71F2-EC62-985E-C4C5D7023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38A214-D6C1-E00E-7BFA-D6A853D6D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B81CF-51B0-994B-8760-754A5C8E4A6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19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FA558168-652C-9A08-6383-31E35E4FC5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7C4B98-1AE2-DC4B-ADCB-0EFF35F60693}" type="datetime1">
              <a:rPr lang="pl-PL" smtClean="0"/>
              <a:t>17.08.2026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7" name="Nazwa Twojego Klienta">
            <a:extLst>
              <a:ext uri="{FF2B5EF4-FFF2-40B4-BE49-F238E27FC236}">
                <a16:creationId xmlns:a16="http://schemas.microsoft.com/office/drawing/2014/main" id="{50460AB5-0D58-B178-0874-F90E6B49A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938" y="8326506"/>
            <a:ext cx="3028950" cy="84089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err="1"/>
              <a:t>Ringier</a:t>
            </a:r>
            <a:r>
              <a:rPr lang="pl-PL"/>
              <a:t> Axel Springer </a:t>
            </a:r>
            <a:br>
              <a:rPr lang="pl-PL"/>
            </a:br>
            <a:r>
              <a:rPr lang="pl-PL"/>
              <a:t>dla Nazwa Twojego Klienta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0" name="logo RASP white">
            <a:extLst>
              <a:ext uri="{FF2B5EF4-FFF2-40B4-BE49-F238E27FC236}">
                <a16:creationId xmlns:a16="http://schemas.microsoft.com/office/drawing/2014/main" id="{7C3112F4-70D3-3B32-8776-A8B529B70B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144" y="8683129"/>
            <a:ext cx="3028950" cy="122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2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7C4B98-1AE2-DC4B-ADCB-0EFF35F60693}" type="datetime1">
              <a:rPr lang="pl-PL" smtClean="0"/>
              <a:pPr/>
              <a:t>17.08.2026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7" name="Nazwa Twojego Klienta">
            <a:extLst>
              <a:ext uri="{FF2B5EF4-FFF2-40B4-BE49-F238E27FC236}">
                <a16:creationId xmlns:a16="http://schemas.microsoft.com/office/drawing/2014/main" id="{50460AB5-0D58-B178-0874-F90E6B49A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938" y="8326506"/>
            <a:ext cx="3028950" cy="84089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err="1"/>
              <a:t>Ringier</a:t>
            </a:r>
            <a:r>
              <a:rPr lang="pl-PL"/>
              <a:t> Axel Springer </a:t>
            </a:r>
            <a:br>
              <a:rPr lang="pl-PL"/>
            </a:br>
            <a:r>
              <a:rPr lang="pl-PL"/>
              <a:t>dla Nazwa Twojego Klienta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36A5FE6A-4D2A-12C3-7AD2-44DC464A68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3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rzekładk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0">
            <a:extLst>
              <a:ext uri="{FF2B5EF4-FFF2-40B4-BE49-F238E27FC236}">
                <a16:creationId xmlns:a16="http://schemas.microsoft.com/office/drawing/2014/main" id="{C35D4B3E-AB99-9243-446F-FF9C34C9C3D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7" y="2178010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bg1"/>
                </a:solidFill>
              </a:defRPr>
            </a:lvl1pPr>
          </a:lstStyle>
          <a:p>
            <a:r>
              <a:rPr lang="pl-PL"/>
              <a:t>Slajd przekładkowy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81D5AE-F5EC-9E4D-8B87-1C38B9A6D2A4}" type="datetime1">
              <a:rPr lang="pl-PL" smtClean="0"/>
              <a:t>17.08.2026</a:t>
            </a:fld>
            <a:endParaRPr lang="pl-PL"/>
          </a:p>
        </p:txBody>
      </p:sp>
      <p:pic>
        <p:nvPicPr>
          <p:cNvPr id="10" name="RASP white">
            <a:extLst>
              <a:ext uri="{FF2B5EF4-FFF2-40B4-BE49-F238E27FC236}">
                <a16:creationId xmlns:a16="http://schemas.microsoft.com/office/drawing/2014/main" id="{7C3112F4-70D3-3B32-8776-A8B529B70B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144" y="8683129"/>
            <a:ext cx="3028950" cy="1228915"/>
          </a:xfrm>
          <a:prstGeom prst="rect">
            <a:avLst/>
          </a:prstGeom>
        </p:spPr>
      </p:pic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89685A91-6860-E4F0-F936-53C321225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837" y="309445"/>
            <a:ext cx="3948113" cy="1843088"/>
          </a:xfrm>
        </p:spPr>
        <p:txBody>
          <a:bodyPr/>
          <a:lstStyle>
            <a:lvl1pPr>
              <a:defRPr sz="136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3548985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rzekładk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7" y="2178010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Slajd przekładkowy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81D5AE-F5EC-9E4D-8B87-1C38B9A6D2A4}" type="datetime1">
              <a:rPr lang="pl-PL" smtClean="0"/>
              <a:pPr/>
              <a:t>17.08.2026</a:t>
            </a:fld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89685A91-6860-E4F0-F936-53C321225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837" y="309445"/>
            <a:ext cx="3948113" cy="1843088"/>
          </a:xfrm>
        </p:spPr>
        <p:txBody>
          <a:bodyPr/>
          <a:lstStyle>
            <a:lvl1pPr>
              <a:defRPr sz="13600" b="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01.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449CEE0F-55AC-57C6-9FAC-075A8DC23B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5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0">
            <a:extLst>
              <a:ext uri="{FF2B5EF4-FFF2-40B4-BE49-F238E27FC236}">
                <a16:creationId xmlns:a16="http://schemas.microsoft.com/office/drawing/2014/main" id="{C82C303C-3B0A-C4E2-D2F5-74423DBA6C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pic>
        <p:nvPicPr>
          <p:cNvPr id="7" name="tęcza" hidden="1">
            <a:extLst>
              <a:ext uri="{FF2B5EF4-FFF2-40B4-BE49-F238E27FC236}">
                <a16:creationId xmlns:a16="http://schemas.microsoft.com/office/drawing/2014/main" id="{7789F144-0B6C-B095-2A04-657118628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125"/>
          <a:stretch/>
        </p:blipFill>
        <p:spPr>
          <a:xfrm>
            <a:off x="1410" y="1581"/>
            <a:ext cx="18285180" cy="10285409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E6AADAAF-F630-79BC-B021-6BB588522E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65263" y="8682038"/>
            <a:ext cx="3028482" cy="1228536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54BF93F-B9C7-D3E8-8B9D-197B5C164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F1BE7F-CDD4-06A5-A9C0-6AA9FEE2367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4A39F0-F66E-BD4E-859E-980261639B80}" type="datetime1">
              <a:rPr lang="pl-PL" smtClean="0"/>
              <a:pPr/>
              <a:t>17.08.2026</a:t>
            </a:fld>
            <a:endParaRPr lang="pl-PL"/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BA16DCB-AFA2-0959-328E-097FB3E2E11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50" y="8544347"/>
            <a:ext cx="4680000" cy="95265"/>
          </a:xfrm>
          <a:prstGeom prst="rect">
            <a:avLst/>
          </a:prstGeom>
        </p:spPr>
      </p:pic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E5F666A2-4304-92D1-6C4A-84BCCA5BF5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9456" y="6307184"/>
            <a:ext cx="4808425" cy="33665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b="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Anna Kowalska</a:t>
            </a:r>
          </a:p>
          <a:p>
            <a:pPr lvl="0"/>
            <a:r>
              <a:rPr lang="pl-PL"/>
              <a:t>Nowakowska</a:t>
            </a:r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0C2D07F2-FE78-D451-E1FC-DF2CD250C4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9456" y="7289304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Product manager</a:t>
            </a:r>
          </a:p>
        </p:txBody>
      </p:sp>
      <p:sp>
        <p:nvSpPr>
          <p:cNvPr id="22" name="Symbol zastępczy tekstu 23">
            <a:extLst>
              <a:ext uri="{FF2B5EF4-FFF2-40B4-BE49-F238E27FC236}">
                <a16:creationId xmlns:a16="http://schemas.microsoft.com/office/drawing/2014/main" id="{6CED8DEA-6408-25E7-351D-D7DE23D959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456" y="7630250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600 000 000</a:t>
            </a:r>
          </a:p>
        </p:txBody>
      </p:sp>
      <p:sp>
        <p:nvSpPr>
          <p:cNvPr id="23" name="Symbol zastępczy tekstu 25">
            <a:extLst>
              <a:ext uri="{FF2B5EF4-FFF2-40B4-BE49-F238E27FC236}">
                <a16:creationId xmlns:a16="http://schemas.microsoft.com/office/drawing/2014/main" id="{9FC0F2B6-CF19-2DE4-391C-48DD0D9819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9456" y="7971196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err="1"/>
              <a:t>katarzyna.kowalska@ringieraxelspringer.pl</a:t>
            </a:r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430A49D2-AB16-E996-BBE0-665442B07B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>
                <a:solidFill>
                  <a:schemeClr val="bg1"/>
                </a:solidFill>
              </a:rPr>
              <a:t>Dziękujemy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za Waszą 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uwagę</a:t>
            </a:r>
          </a:p>
        </p:txBody>
      </p:sp>
    </p:spTree>
    <p:extLst>
      <p:ext uri="{BB962C8B-B14F-4D97-AF65-F5344CB8AC3E}">
        <p14:creationId xmlns:p14="http://schemas.microsoft.com/office/powerpoint/2010/main" val="319163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ęcza" hidden="1">
            <a:extLst>
              <a:ext uri="{FF2B5EF4-FFF2-40B4-BE49-F238E27FC236}">
                <a16:creationId xmlns:a16="http://schemas.microsoft.com/office/drawing/2014/main" id="{7789F144-0B6C-B095-2A04-657118628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125"/>
          <a:stretch/>
        </p:blipFill>
        <p:spPr>
          <a:xfrm>
            <a:off x="1410" y="1581"/>
            <a:ext cx="18285180" cy="10285409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54BF93F-B9C7-D3E8-8B9D-197B5C164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F1BE7F-CDD4-06A5-A9C0-6AA9FEE2367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4A39F0-F66E-BD4E-859E-980261639B80}" type="datetime1">
              <a:rPr lang="pl-PL" smtClean="0"/>
              <a:pPr/>
              <a:t>17.08.2026</a:t>
            </a:fld>
            <a:endParaRPr lang="pl-PL"/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BA16DCB-AFA2-0959-328E-097FB3E2E11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750" y="8544347"/>
            <a:ext cx="4680000" cy="95265"/>
          </a:xfrm>
          <a:prstGeom prst="rect">
            <a:avLst/>
          </a:prstGeom>
        </p:spPr>
      </p:pic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E5F666A2-4304-92D1-6C4A-84BCCA5BF5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9456" y="6307184"/>
            <a:ext cx="4808425" cy="33665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b="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Anna Kowalska</a:t>
            </a:r>
          </a:p>
          <a:p>
            <a:pPr lvl="0"/>
            <a:r>
              <a:rPr lang="pl-PL"/>
              <a:t>Nowakowska</a:t>
            </a:r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0C2D07F2-FE78-D451-E1FC-DF2CD250C4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9456" y="7289304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Product manager</a:t>
            </a:r>
          </a:p>
        </p:txBody>
      </p:sp>
      <p:sp>
        <p:nvSpPr>
          <p:cNvPr id="22" name="Symbol zastępczy tekstu 23">
            <a:extLst>
              <a:ext uri="{FF2B5EF4-FFF2-40B4-BE49-F238E27FC236}">
                <a16:creationId xmlns:a16="http://schemas.microsoft.com/office/drawing/2014/main" id="{6CED8DEA-6408-25E7-351D-D7DE23D959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456" y="7630250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600 000 000</a:t>
            </a:r>
          </a:p>
        </p:txBody>
      </p:sp>
      <p:sp>
        <p:nvSpPr>
          <p:cNvPr id="23" name="Symbol zastępczy tekstu 25">
            <a:extLst>
              <a:ext uri="{FF2B5EF4-FFF2-40B4-BE49-F238E27FC236}">
                <a16:creationId xmlns:a16="http://schemas.microsoft.com/office/drawing/2014/main" id="{9FC0F2B6-CF19-2DE4-391C-48DD0D9819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9456" y="7971196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err="1"/>
              <a:t>katarzyna.kowalska@ringieraxelspringer.pl</a:t>
            </a:r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9A285212-0089-53DB-DE2A-61229902A4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9EA6703E-B3AF-BB2E-9581-38FDA54F9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Dziękujemy </a:t>
            </a:r>
            <a:br>
              <a:rPr lang="pl-PL"/>
            </a:br>
            <a:r>
              <a:rPr lang="pl-PL"/>
              <a:t>za Waszą uwagę</a:t>
            </a:r>
          </a:p>
        </p:txBody>
      </p:sp>
    </p:spTree>
    <p:extLst>
      <p:ext uri="{BB962C8B-B14F-4D97-AF65-F5344CB8AC3E}">
        <p14:creationId xmlns:p14="http://schemas.microsoft.com/office/powerpoint/2010/main" val="188799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6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7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sp>
        <p:nvSpPr>
          <p:cNvPr id="43" name="Tytuł">
            <a:extLst>
              <a:ext uri="{FF2B5EF4-FFF2-40B4-BE49-F238E27FC236}">
                <a16:creationId xmlns:a16="http://schemas.microsoft.com/office/drawing/2014/main" id="{AF7DAFF7-18AB-EBAC-7871-1CAEA803A03B}"/>
              </a:ext>
            </a:extLst>
          </p:cNvPr>
          <p:cNvSpPr txBox="1">
            <a:spLocks/>
          </p:cNvSpPr>
          <p:nvPr userDrawn="1"/>
        </p:nvSpPr>
        <p:spPr>
          <a:xfrm>
            <a:off x="379413" y="236113"/>
            <a:ext cx="3534861" cy="1134588"/>
          </a:xfrm>
          <a:prstGeom prst="rect">
            <a:avLst/>
          </a:prstGeom>
        </p:spPr>
        <p:txBody>
          <a:bodyPr vert="horz" lIns="0" tIns="0" rIns="108000" bIns="0" rtlCol="0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21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450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579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057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75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Agenda </a:t>
            </a:r>
          </a:p>
        </p:txBody>
      </p:sp>
      <p:sp>
        <p:nvSpPr>
          <p:cNvPr id="55" name="Symbol zastępczy tekstu 53">
            <a:extLst>
              <a:ext uri="{FF2B5EF4-FFF2-40B4-BE49-F238E27FC236}">
                <a16:creationId xmlns:a16="http://schemas.microsoft.com/office/drawing/2014/main" id="{9CC1E823-EEF4-B9EF-8107-374D86B92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899" y="2993560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6" name="Symbol zastępczy tekstu 53">
            <a:extLst>
              <a:ext uri="{FF2B5EF4-FFF2-40B4-BE49-F238E27FC236}">
                <a16:creationId xmlns:a16="http://schemas.microsoft.com/office/drawing/2014/main" id="{5525F17C-5C3D-2872-8F7E-FC0620CEE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9899" y="4228802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7" name="Symbol zastępczy tekstu 53">
            <a:extLst>
              <a:ext uri="{FF2B5EF4-FFF2-40B4-BE49-F238E27FC236}">
                <a16:creationId xmlns:a16="http://schemas.microsoft.com/office/drawing/2014/main" id="{DC0574B6-43D7-E5F5-5702-CCDDC61FC1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9899" y="5448002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8" name="Symbol zastępczy tekstu 53">
            <a:extLst>
              <a:ext uri="{FF2B5EF4-FFF2-40B4-BE49-F238E27FC236}">
                <a16:creationId xmlns:a16="http://schemas.microsoft.com/office/drawing/2014/main" id="{9C31007F-5FCA-F7B0-6BE5-EDD2BCA7D7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9899" y="6683244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9" name="Symbol zastępczy tekstu 53">
            <a:extLst>
              <a:ext uri="{FF2B5EF4-FFF2-40B4-BE49-F238E27FC236}">
                <a16:creationId xmlns:a16="http://schemas.microsoft.com/office/drawing/2014/main" id="{1E59899E-843B-8AB9-3F08-A346D990B4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19899" y="7902444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0" name="Symbol zastępczy tekstu 53">
            <a:extLst>
              <a:ext uri="{FF2B5EF4-FFF2-40B4-BE49-F238E27FC236}">
                <a16:creationId xmlns:a16="http://schemas.microsoft.com/office/drawing/2014/main" id="{FB01C26B-18C6-D037-BC77-FA2F25C7B1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19899" y="1790402"/>
            <a:ext cx="9467849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C2A743A3-E395-A3BD-9B87-0FCF63AF49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0876" y="1815958"/>
            <a:ext cx="1474262" cy="7264087"/>
          </a:xfrm>
          <a:prstGeom prst="rect">
            <a:avLst/>
          </a:prstGeom>
        </p:spPr>
        <p:txBody>
          <a:bodyPr/>
          <a:lstStyle>
            <a:lvl1pPr>
              <a:defRPr sz="7500" b="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</a:t>
            </a:r>
          </a:p>
          <a:p>
            <a:pPr lvl="0"/>
            <a:r>
              <a:rPr lang="pl-PL"/>
              <a:t>02</a:t>
            </a:r>
          </a:p>
          <a:p>
            <a:pPr lvl="0"/>
            <a:r>
              <a:rPr lang="pl-PL"/>
              <a:t>03</a:t>
            </a:r>
          </a:p>
          <a:p>
            <a:pPr lvl="0"/>
            <a:r>
              <a:rPr lang="pl-PL"/>
              <a:t>04</a:t>
            </a:r>
          </a:p>
          <a:p>
            <a:pPr lvl="0"/>
            <a:r>
              <a:rPr lang="pl-PL"/>
              <a:t>05</a:t>
            </a:r>
          </a:p>
          <a:p>
            <a:pPr lvl="0"/>
            <a:r>
              <a:rPr lang="pl-PL"/>
              <a:t>06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24185D2-D3DE-C33F-485C-327811058328}"/>
              </a:ext>
            </a:extLst>
          </p:cNvPr>
          <p:cNvSpPr txBox="1"/>
          <p:nvPr userDrawn="1"/>
        </p:nvSpPr>
        <p:spPr>
          <a:xfrm>
            <a:off x="719138" y="803407"/>
            <a:ext cx="3534861" cy="13099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pl-PL" sz="7500" b="0" i="0" noProof="0">
                <a:effectLst/>
                <a:latin typeface="Akt Medium" pitchFamily="2" charset="0"/>
                <a:cs typeface="Akt Medium" pitchFamily="2" charset="0"/>
              </a:rPr>
              <a:t>Agenda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7428AE-7FAD-3DC0-3698-956AC3C609A7}"/>
              </a:ext>
            </a:extLst>
          </p:cNvPr>
          <p:cNvSpPr txBox="1">
            <a:spLocks/>
          </p:cNvSpPr>
          <p:nvPr userDrawn="1"/>
        </p:nvSpPr>
        <p:spPr>
          <a:xfrm>
            <a:off x="719138" y="187483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400" b="0" i="0" kern="1200">
                <a:solidFill>
                  <a:schemeClr val="tx1"/>
                </a:solidFill>
                <a:latin typeface="Akt Light" pitchFamily="2" charset="0"/>
                <a:ea typeface="+mn-ea"/>
                <a:cs typeface="Akt Light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Forbes Women Summit 2026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214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ze zdjęci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BFF97813-D5A1-282E-B633-F82E379520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 t="7770" b="777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sp>
        <p:nvSpPr>
          <p:cNvPr id="55" name="Symbol zastępczy tekstu 53">
            <a:extLst>
              <a:ext uri="{FF2B5EF4-FFF2-40B4-BE49-F238E27FC236}">
                <a16:creationId xmlns:a16="http://schemas.microsoft.com/office/drawing/2014/main" id="{9CC1E823-EEF4-B9EF-8107-374D86B92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0177" y="2993560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6" name="Symbol zastępczy tekstu 53">
            <a:extLst>
              <a:ext uri="{FF2B5EF4-FFF2-40B4-BE49-F238E27FC236}">
                <a16:creationId xmlns:a16="http://schemas.microsoft.com/office/drawing/2014/main" id="{5525F17C-5C3D-2872-8F7E-FC0620CEE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0177" y="4228802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7" name="Symbol zastępczy tekstu 53">
            <a:extLst>
              <a:ext uri="{FF2B5EF4-FFF2-40B4-BE49-F238E27FC236}">
                <a16:creationId xmlns:a16="http://schemas.microsoft.com/office/drawing/2014/main" id="{DC0574B6-43D7-E5F5-5702-CCDDC61FC1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0177" y="5448002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8" name="Symbol zastępczy tekstu 53">
            <a:extLst>
              <a:ext uri="{FF2B5EF4-FFF2-40B4-BE49-F238E27FC236}">
                <a16:creationId xmlns:a16="http://schemas.microsoft.com/office/drawing/2014/main" id="{9C31007F-5FCA-F7B0-6BE5-EDD2BCA7D7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0177" y="6683244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9" name="Symbol zastępczy tekstu 53">
            <a:extLst>
              <a:ext uri="{FF2B5EF4-FFF2-40B4-BE49-F238E27FC236}">
                <a16:creationId xmlns:a16="http://schemas.microsoft.com/office/drawing/2014/main" id="{1E59899E-843B-8AB9-3F08-A346D990B4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0177" y="7902444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0" name="Symbol zastępczy tekstu 53">
            <a:extLst>
              <a:ext uri="{FF2B5EF4-FFF2-40B4-BE49-F238E27FC236}">
                <a16:creationId xmlns:a16="http://schemas.microsoft.com/office/drawing/2014/main" id="{FB01C26B-18C6-D037-BC77-FA2F25C7B1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10177" y="1790402"/>
            <a:ext cx="11077573" cy="1211273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2" name="Tytuł 61">
            <a:extLst>
              <a:ext uri="{FF2B5EF4-FFF2-40B4-BE49-F238E27FC236}">
                <a16:creationId xmlns:a16="http://schemas.microsoft.com/office/drawing/2014/main" id="{15C31A02-E8CA-D081-3FEB-423ADAB45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769" y="261669"/>
            <a:ext cx="4253420" cy="1134588"/>
          </a:xfrm>
        </p:spPr>
        <p:txBody>
          <a:bodyPr>
            <a:norm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pl-PL"/>
              <a:t>Agenda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989603-BA12-3CA9-86A4-58A2EBBF11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1440" y="1815958"/>
            <a:ext cx="1679300" cy="7264087"/>
          </a:xfrm>
          <a:prstGeom prst="rect">
            <a:avLst/>
          </a:prstGeom>
        </p:spPr>
        <p:txBody>
          <a:bodyPr/>
          <a:lstStyle>
            <a:lvl1pPr>
              <a:defRPr sz="75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</a:t>
            </a:r>
          </a:p>
          <a:p>
            <a:pPr lvl="0"/>
            <a:r>
              <a:rPr lang="pl-PL"/>
              <a:t>02</a:t>
            </a:r>
          </a:p>
          <a:p>
            <a:pPr lvl="0"/>
            <a:r>
              <a:rPr lang="pl-PL"/>
              <a:t>03</a:t>
            </a:r>
          </a:p>
          <a:p>
            <a:pPr lvl="0"/>
            <a:r>
              <a:rPr lang="pl-PL"/>
              <a:t>04</a:t>
            </a:r>
          </a:p>
          <a:p>
            <a:pPr lvl="0"/>
            <a:r>
              <a:rPr lang="pl-PL"/>
              <a:t>05</a:t>
            </a:r>
          </a:p>
          <a:p>
            <a:pPr lvl="0"/>
            <a:r>
              <a:rPr lang="pl-PL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0331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zdjęcie z le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E0200535-732D-4066-3E5B-357C272CD03F}"/>
              </a:ext>
            </a:extLst>
          </p:cNvPr>
          <p:cNvSpPr/>
          <p:nvPr userDrawn="1"/>
        </p:nvSpPr>
        <p:spPr>
          <a:xfrm>
            <a:off x="1412" y="1589"/>
            <a:ext cx="9858440" cy="10285413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439973C-A6DB-47C4-70F3-C48A5155CA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888"/>
          <a:stretch/>
        </p:blipFill>
        <p:spPr>
          <a:xfrm>
            <a:off x="1410" y="-17488"/>
            <a:ext cx="9858440" cy="10290518"/>
          </a:xfrm>
          <a:prstGeom prst="rect">
            <a:avLst/>
          </a:prstGeom>
        </p:spPr>
      </p:pic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558"/>
            <a:ext cx="9858440" cy="102730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39AB4D47-3C00-4F71-9DCA-E0D1F708FB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458575" y="888804"/>
            <a:ext cx="5442137" cy="3046246"/>
          </a:xfrm>
          <a:prstGeom prst="rect">
            <a:avLst/>
          </a:prstGeom>
        </p:spPr>
        <p:txBody>
          <a:bodyPr lIns="0" tIns="0" rIns="72000" bIns="0" anchor="b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DA2B559B-4ACF-BFCB-0C69-13DF69BDCA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58575" y="4424364"/>
            <a:ext cx="5442137" cy="4299660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pl-PL" sz="1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08680B-B679-ED0B-D088-82348519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8575" y="9557773"/>
            <a:ext cx="5019675" cy="547773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06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zdjęcie z pra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8651" y="0"/>
            <a:ext cx="10039349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034" y="9541928"/>
            <a:ext cx="1413192" cy="547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39AB4D47-3C00-4F71-9DCA-E0D1F708FB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90725" y="1564566"/>
            <a:ext cx="5442137" cy="3046246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DA2B559B-4ACF-BFCB-0C69-13DF69BDCA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0725" y="4752758"/>
            <a:ext cx="4829175" cy="3971265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pl-PL" sz="21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08680B-B679-ED0B-D088-82348519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0725" y="9557773"/>
            <a:ext cx="6035675" cy="547773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32FF139F-4183-F960-31DD-7D98D55DC6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10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 ważna 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90725" y="9565991"/>
            <a:ext cx="12685713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F8F66E3-917F-41DC-1DAF-58BE70BC3B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0725" y="2171700"/>
            <a:ext cx="14297025" cy="4714875"/>
          </a:xfrm>
          <a:prstGeom prst="rect">
            <a:avLst/>
          </a:prstGeom>
        </p:spPr>
        <p:txBody>
          <a:bodyPr anchor="ctr" anchorCtr="0"/>
          <a:lstStyle>
            <a:lvl1pPr algn="ctr">
              <a:defRPr sz="8000"/>
            </a:lvl1pPr>
            <a:lvl2pPr>
              <a:defRPr sz="8000"/>
            </a:lvl2pPr>
            <a:lvl3pPr>
              <a:defRPr sz="8000"/>
            </a:lvl3pPr>
            <a:lvl4pPr>
              <a:defRPr sz="8000"/>
            </a:lvl4pPr>
            <a:lvl5pPr>
              <a:defRPr sz="8000"/>
            </a:lvl5pPr>
          </a:lstStyle>
          <a:p>
            <a:pPr lvl="0"/>
            <a:r>
              <a:rPr lang="pl-PL"/>
              <a:t>Kliknij, aby              edytować style wzorca tekstu</a:t>
            </a:r>
          </a:p>
        </p:txBody>
      </p:sp>
      <p:pic>
        <p:nvPicPr>
          <p:cNvPr id="6" name="Grafika 5" hidden="1">
            <a:extLst>
              <a:ext uri="{FF2B5EF4-FFF2-40B4-BE49-F238E27FC236}">
                <a16:creationId xmlns:a16="http://schemas.microsoft.com/office/drawing/2014/main" id="{CC3B478D-6431-B51E-B9A4-8048619523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10512" y="3920967"/>
            <a:ext cx="3028950" cy="95250"/>
          </a:xfrm>
          <a:prstGeom prst="rect">
            <a:avLst/>
          </a:prstGeom>
        </p:spPr>
      </p:pic>
      <p:pic>
        <p:nvPicPr>
          <p:cNvPr id="2" name="Grafika 1">
            <a:extLst>
              <a:ext uri="{FF2B5EF4-FFF2-40B4-BE49-F238E27FC236}">
                <a16:creationId xmlns:a16="http://schemas.microsoft.com/office/drawing/2014/main" id="{3B35B06E-8006-0BAE-D887-3FAE7E1153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21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 ważna treść + zdjęc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Symbol zastępczy tekstu 4">
            <a:extLst>
              <a:ext uri="{FF2B5EF4-FFF2-40B4-BE49-F238E27FC236}">
                <a16:creationId xmlns:a16="http://schemas.microsoft.com/office/drawing/2014/main" id="{53278CD3-2572-E839-E35D-674C5B8D79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7033" y="2171700"/>
            <a:ext cx="17510442" cy="4714875"/>
          </a:xfrm>
          <a:prstGeom prst="rect">
            <a:avLst/>
          </a:prstGeom>
        </p:spPr>
        <p:txBody>
          <a:bodyPr anchor="ctr" anchorCtr="0"/>
          <a:lstStyle>
            <a:lvl1pPr algn="ctr">
              <a:defRPr sz="8800">
                <a:solidFill>
                  <a:schemeClr val="bg1"/>
                </a:solidFill>
              </a:defRPr>
            </a:lvl1pPr>
            <a:lvl2pPr>
              <a:defRPr sz="8000"/>
            </a:lvl2pPr>
            <a:lvl3pPr>
              <a:defRPr sz="8000"/>
            </a:lvl3pPr>
            <a:lvl4pPr>
              <a:defRPr sz="8000"/>
            </a:lvl4pPr>
            <a:lvl5pPr>
              <a:defRPr sz="8000"/>
            </a:lvl5pPr>
          </a:lstStyle>
          <a:p>
            <a:pPr lvl="0"/>
            <a:r>
              <a:rPr lang="pl-PL"/>
              <a:t>Kliknij, aby              edytować style wzorca tekstu</a:t>
            </a:r>
          </a:p>
        </p:txBody>
      </p:sp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EB2B8882-E91D-69F6-D436-CCAB035D793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46975" y="3929697"/>
            <a:ext cx="2340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17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zdjecie po pra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1804987"/>
            <a:ext cx="9196387" cy="6651625"/>
          </a:xfrm>
          <a:prstGeom prst="rect">
            <a:avLst/>
          </a:prstGeom>
        </p:spPr>
        <p:txBody>
          <a:bodyPr lIns="0" tIns="0" rIns="72000" bIns="0" anchor="ctr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93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zdjecie po le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2699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39350" y="1804987"/>
            <a:ext cx="7858125" cy="6651625"/>
          </a:xfrm>
          <a:prstGeom prst="rect">
            <a:avLst/>
          </a:prstGeom>
        </p:spPr>
        <p:txBody>
          <a:bodyPr lIns="0" tIns="0" rIns="72000" bIns="0" anchor="ctr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8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isowy z wypunktowani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392114"/>
            <a:ext cx="9136063" cy="3236912"/>
          </a:xfrm>
          <a:prstGeom prst="rect">
            <a:avLst/>
          </a:prstGeom>
        </p:spPr>
        <p:txBody>
          <a:bodyPr lIns="0" tIns="0" rIns="72000" bIns="0" anchor="b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CB90643-20A1-8759-E5E2-3BA65E5896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0725" y="3992565"/>
            <a:ext cx="7524751" cy="3771106"/>
          </a:xfrm>
          <a:prstGeom prst="rect">
            <a:avLst/>
          </a:prstGeom>
        </p:spPr>
        <p:txBody>
          <a:bodyPr lIns="0"/>
          <a:lstStyle>
            <a:lvl1pPr marL="742950" indent="-7429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800"/>
            </a:lvl1pPr>
          </a:lstStyle>
          <a:p>
            <a:pPr lvl="0"/>
            <a:r>
              <a:rPr lang="pl-PL"/>
              <a:t>Kliknij, aby edytować style wzorca tekst</a:t>
            </a:r>
          </a:p>
        </p:txBody>
      </p:sp>
    </p:spTree>
    <p:extLst>
      <p:ext uri="{BB962C8B-B14F-4D97-AF65-F5344CB8AC3E}">
        <p14:creationId xmlns:p14="http://schemas.microsoft.com/office/powerpoint/2010/main" val="266107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o wypunktowan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CB90643-20A1-8759-E5E2-3BA65E5896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0725" y="914400"/>
            <a:ext cx="7524751" cy="8343900"/>
          </a:xfrm>
          <a:prstGeom prst="rect">
            <a:avLst/>
          </a:prstGeom>
        </p:spPr>
        <p:txBody>
          <a:bodyPr lIns="0" anchor="ctr" anchorCtr="0"/>
          <a:lstStyle>
            <a:lvl1pPr marL="742950" indent="-7429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800"/>
            </a:lvl1pPr>
          </a:lstStyle>
          <a:p>
            <a:pPr lvl="0"/>
            <a:r>
              <a:rPr lang="pl-PL"/>
              <a:t>Kliknij, aby edytować style wzorca tekst</a:t>
            </a:r>
          </a:p>
        </p:txBody>
      </p:sp>
    </p:spTree>
    <p:extLst>
      <p:ext uri="{BB962C8B-B14F-4D97-AF65-F5344CB8AC3E}">
        <p14:creationId xmlns:p14="http://schemas.microsoft.com/office/powerpoint/2010/main" val="45097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 tekst + 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B271719B-DD35-FD50-DD13-F909DF9469E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919CBB0-5EA1-CF7A-AFE7-BE48310F3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50" y="322308"/>
            <a:ext cx="7858124" cy="8993142"/>
          </a:xfrm>
        </p:spPr>
        <p:txBody>
          <a:bodyPr anchor="ctr" anchorCtr="0">
            <a:normAutofit/>
          </a:bodyPr>
          <a:lstStyle>
            <a:lvl1pPr>
              <a:defRPr sz="4800"/>
            </a:lvl1pPr>
          </a:lstStyle>
          <a:p>
            <a:r>
              <a:rPr lang="pl-PL"/>
              <a:t>Kliknij, aby dodać tekst opisowy</a:t>
            </a:r>
            <a:br>
              <a:rPr lang="pl-PL"/>
            </a:br>
            <a:br>
              <a:rPr lang="pl-PL"/>
            </a:br>
            <a:r>
              <a:rPr lang="pl-PL" err="1"/>
              <a:t>Mockup</a:t>
            </a:r>
            <a:r>
              <a:rPr lang="pl-PL"/>
              <a:t> do pobrania </a:t>
            </a:r>
            <a:br>
              <a:rPr lang="pl-PL"/>
            </a:br>
            <a:r>
              <a:rPr lang="pl-PL"/>
              <a:t>z wzorca slajdów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77ADDA4-E70D-BEB7-55F5-1A9E27281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63CD9-40CB-6840-1459-A8C18E1E6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4" name="energybar">
            <a:extLst>
              <a:ext uri="{FF2B5EF4-FFF2-40B4-BE49-F238E27FC236}">
                <a16:creationId xmlns:a16="http://schemas.microsoft.com/office/drawing/2014/main" id="{2250FBF2-F82A-4D16-45DE-5BAA61B716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5" name="screen">
            <a:extLst>
              <a:ext uri="{FF2B5EF4-FFF2-40B4-BE49-F238E27FC236}">
                <a16:creationId xmlns:a16="http://schemas.microsoft.com/office/drawing/2014/main" id="{2ED96ABF-F8C1-159B-1F55-5961455B79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6451" y="2244325"/>
            <a:ext cx="6865495" cy="4489554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3677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 tekst + mobil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B271719B-DD35-FD50-DD13-F909DF9469E6}"/>
              </a:ext>
            </a:extLst>
          </p:cNvPr>
          <p:cNvSpPr/>
          <p:nvPr userDrawn="1"/>
        </p:nvSpPr>
        <p:spPr>
          <a:xfrm>
            <a:off x="0" y="6692900"/>
            <a:ext cx="18288000" cy="359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919CBB0-5EA1-CF7A-AFE7-BE48310F3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50" y="1114424"/>
            <a:ext cx="7858124" cy="8201025"/>
          </a:xfrm>
        </p:spPr>
        <p:txBody>
          <a:bodyPr anchor="t" anchorCtr="0">
            <a:normAutofit/>
          </a:bodyPr>
          <a:lstStyle>
            <a:lvl1pPr>
              <a:defRPr sz="4800"/>
            </a:lvl1pPr>
          </a:lstStyle>
          <a:p>
            <a:r>
              <a:rPr lang="pl-PL"/>
              <a:t>Kliknij, aby dodać tekst opisowy</a:t>
            </a:r>
            <a:br>
              <a:rPr lang="pl-PL"/>
            </a:br>
            <a:br>
              <a:rPr lang="pl-PL"/>
            </a:br>
            <a:r>
              <a:rPr lang="pl-PL" err="1"/>
              <a:t>Mockup</a:t>
            </a:r>
            <a:r>
              <a:rPr lang="pl-PL"/>
              <a:t> do pobrania </a:t>
            </a:r>
            <a:br>
              <a:rPr lang="pl-PL"/>
            </a:br>
            <a:r>
              <a:rPr lang="pl-PL"/>
              <a:t>z wzorca slajdów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77ADDA4-E70D-BEB7-55F5-1A9E27281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63CD9-40CB-6840-1459-A8C18E1E6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4" name="energybar">
            <a:extLst>
              <a:ext uri="{FF2B5EF4-FFF2-40B4-BE49-F238E27FC236}">
                <a16:creationId xmlns:a16="http://schemas.microsoft.com/office/drawing/2014/main" id="{2250FBF2-F82A-4D16-45DE-5BAA61B716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67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plus_szar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2BC4A0E-384C-5F68-A36D-72E5F61D605F}"/>
              </a:ext>
            </a:extLst>
          </p:cNvPr>
          <p:cNvSpPr/>
          <p:nvPr userDrawn="1"/>
        </p:nvSpPr>
        <p:spPr>
          <a:xfrm>
            <a:off x="0" y="0"/>
            <a:ext cx="18288000" cy="10288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9D9A686-5BA2-E220-5083-F74834453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8421687" cy="3135268"/>
          </a:xfrm>
        </p:spPr>
        <p:txBody>
          <a:bodyPr/>
          <a:lstStyle/>
          <a:p>
            <a:r>
              <a:rPr lang="pl-PL"/>
              <a:t>Kliknij, aby edytować tytuł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5ADAF34-716C-5A03-5778-2CA15AB1E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53ECB1-FE3D-5D0A-C6E9-EBB9B2584E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4ABBADE-6CFA-072B-E892-A5B67FEE55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9350" y="392113"/>
            <a:ext cx="7858125" cy="8809037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51D124AD-0A04-601E-4868-5AFFC1F77D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51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plus_biał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D9A686-5BA2-E220-5083-F74834453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8421687" cy="3135268"/>
          </a:xfrm>
        </p:spPr>
        <p:txBody>
          <a:bodyPr/>
          <a:lstStyle/>
          <a:p>
            <a:r>
              <a:rPr lang="pl-PL"/>
              <a:t>Kliknij, aby edytować tytuł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5ADAF34-716C-5A03-5778-2CA15AB1E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53ECB1-FE3D-5D0A-C6E9-EBB9B2584E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4ABBADE-6CFA-072B-E892-A5B67FEE55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9350" y="392113"/>
            <a:ext cx="7858125" cy="8809037"/>
          </a:xfrm>
          <a:prstGeom prst="rect">
            <a:avLst/>
          </a:prstGeom>
        </p:spPr>
        <p:txBody>
          <a:bodyPr lIns="0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41875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+ podtytuł + tekst + zdję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F39B89F-9134-451D-A91E-8EB3DDCE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Tekst">
            <a:extLst>
              <a:ext uri="{FF2B5EF4-FFF2-40B4-BE49-F238E27FC236}">
                <a16:creationId xmlns:a16="http://schemas.microsoft.com/office/drawing/2014/main" id="{B65FE9D2-682E-2744-D191-301FA33701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033" y="4477759"/>
            <a:ext cx="9042716" cy="5064170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4" name="Podtytuł">
            <a:extLst>
              <a:ext uri="{FF2B5EF4-FFF2-40B4-BE49-F238E27FC236}">
                <a16:creationId xmlns:a16="http://schemas.microsoft.com/office/drawing/2014/main" id="{87676B2B-CA73-67AB-B88B-4821123F2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412" y="2112919"/>
            <a:ext cx="9050337" cy="2081212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podtytuł</a:t>
            </a:r>
          </a:p>
        </p:txBody>
      </p:sp>
      <p:sp>
        <p:nvSpPr>
          <p:cNvPr id="2" name="Tytuł"/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9050336" cy="1552890"/>
          </a:xfrm>
        </p:spPr>
        <p:txBody>
          <a:bodyPr rIns="72000">
            <a:noAutofit/>
          </a:bodyPr>
          <a:lstStyle>
            <a:lvl1pPr>
              <a:defRPr sz="5800"/>
            </a:lvl1pPr>
          </a:lstStyle>
          <a:p>
            <a:r>
              <a:rPr lang="pl-PL"/>
              <a:t>Kliknij, aby edytować tytuł na dwie linijki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9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449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 ważna treść + 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5938FEF2-587F-E7CC-E163-44080D94065C}"/>
              </a:ext>
            </a:extLst>
          </p:cNvPr>
          <p:cNvSpPr/>
          <p:nvPr userDrawn="1"/>
        </p:nvSpPr>
        <p:spPr>
          <a:xfrm>
            <a:off x="9847262" y="0"/>
            <a:ext cx="8440737" cy="10288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02" y="5093889"/>
            <a:ext cx="7859712" cy="3135796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65100" y="-76191"/>
            <a:ext cx="7820025" cy="3665537"/>
          </a:xfrm>
          <a:prstGeom prst="rect">
            <a:avLst/>
          </a:prstGeom>
        </p:spPr>
        <p:txBody>
          <a:bodyPr/>
          <a:lstStyle>
            <a:lvl1pPr>
              <a:defRPr sz="34000"/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0" y="582621"/>
            <a:ext cx="2133600" cy="1174742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301AC96E-FC7E-E507-ABAC-5597A476C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39850" y="2152651"/>
            <a:ext cx="3857625" cy="280035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039850" y="5553076"/>
            <a:ext cx="3857625" cy="280035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Symbol zastępczy zawartości 23">
            <a:extLst>
              <a:ext uri="{FF2B5EF4-FFF2-40B4-BE49-F238E27FC236}">
                <a16:creationId xmlns:a16="http://schemas.microsoft.com/office/drawing/2014/main" id="{8C269FF0-90B2-3A8A-8805-4435EB1BE0F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856073" y="2152651"/>
            <a:ext cx="3857625" cy="280034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sp>
        <p:nvSpPr>
          <p:cNvPr id="25" name="Symbol zastępczy zawartości 23">
            <a:extLst>
              <a:ext uri="{FF2B5EF4-FFF2-40B4-BE49-F238E27FC236}">
                <a16:creationId xmlns:a16="http://schemas.microsoft.com/office/drawing/2014/main" id="{BC3A2162-76EB-7925-645A-273F958578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856073" y="5524501"/>
            <a:ext cx="3857625" cy="280034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cxnSp>
        <p:nvCxnSpPr>
          <p:cNvPr id="7" name="Łącznik prosty 6" hidden="1">
            <a:extLst>
              <a:ext uri="{FF2B5EF4-FFF2-40B4-BE49-F238E27FC236}">
                <a16:creationId xmlns:a16="http://schemas.microsoft.com/office/drawing/2014/main" id="{17236914-6E23-265A-AB28-CA555FBBEBF6}"/>
              </a:ext>
            </a:extLst>
          </p:cNvPr>
          <p:cNvCxnSpPr>
            <a:cxnSpLocks/>
          </p:cNvCxnSpPr>
          <p:nvPr userDrawn="1"/>
        </p:nvCxnSpPr>
        <p:spPr>
          <a:xfrm>
            <a:off x="379413" y="4439920"/>
            <a:ext cx="78597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energybar">
            <a:extLst>
              <a:ext uri="{FF2B5EF4-FFF2-40B4-BE49-F238E27FC236}">
                <a16:creationId xmlns:a16="http://schemas.microsoft.com/office/drawing/2014/main" id="{748D0B3A-8CDB-D086-3386-7B9E20136587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492" y="4331920"/>
            <a:ext cx="7863444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12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 ważna treść + zdjęcie w 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C6F99442-73F7-33B9-8861-FAE8897D64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8288000" cy="102885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gradient">
            <a:extLst>
              <a:ext uri="{FF2B5EF4-FFF2-40B4-BE49-F238E27FC236}">
                <a16:creationId xmlns:a16="http://schemas.microsoft.com/office/drawing/2014/main" id="{3C2B2B93-3B78-B6E4-C955-CB5C8F303798}"/>
              </a:ext>
            </a:extLst>
          </p:cNvPr>
          <p:cNvSpPr/>
          <p:nvPr userDrawn="1"/>
        </p:nvSpPr>
        <p:spPr>
          <a:xfrm>
            <a:off x="15874" y="0"/>
            <a:ext cx="18272125" cy="10287000"/>
          </a:xfrm>
          <a:prstGeom prst="rect">
            <a:avLst/>
          </a:prstGeom>
          <a:gradFill>
            <a:gsLst>
              <a:gs pos="0">
                <a:schemeClr val="tx1"/>
              </a:gs>
              <a:gs pos="27000">
                <a:srgbClr val="000000">
                  <a:alpha val="37000"/>
                </a:srgbClr>
              </a:gs>
              <a:gs pos="7400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02" y="5093889"/>
            <a:ext cx="7859712" cy="3135796"/>
          </a:xfrm>
        </p:spPr>
        <p:txBody>
          <a:bodyPr/>
          <a:lstStyle>
            <a:lvl1pPr>
              <a:lnSpc>
                <a:spcPct val="9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65100" y="-76191"/>
            <a:ext cx="7820025" cy="3665537"/>
          </a:xfrm>
          <a:prstGeom prst="rect">
            <a:avLst/>
          </a:prstGeom>
        </p:spPr>
        <p:txBody>
          <a:bodyPr/>
          <a:lstStyle>
            <a:lvl1pPr>
              <a:defRPr sz="340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0" y="582621"/>
            <a:ext cx="2133600" cy="1174742"/>
          </a:xfrm>
          <a:prstGeom prst="rect">
            <a:avLst/>
          </a:prstGeo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301AC96E-FC7E-E507-ABAC-5597A476C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39850" y="2152651"/>
            <a:ext cx="3857625" cy="280035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039850" y="5553076"/>
            <a:ext cx="3857625" cy="2800350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Symbol zastępczy zawartości 23">
            <a:extLst>
              <a:ext uri="{FF2B5EF4-FFF2-40B4-BE49-F238E27FC236}">
                <a16:creationId xmlns:a16="http://schemas.microsoft.com/office/drawing/2014/main" id="{8C269FF0-90B2-3A8A-8805-4435EB1BE0F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856073" y="2152651"/>
            <a:ext cx="3857625" cy="2800347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pl-PL"/>
          </a:p>
        </p:txBody>
      </p:sp>
      <p:sp>
        <p:nvSpPr>
          <p:cNvPr id="25" name="Symbol zastępczy zawartości 23">
            <a:extLst>
              <a:ext uri="{FF2B5EF4-FFF2-40B4-BE49-F238E27FC236}">
                <a16:creationId xmlns:a16="http://schemas.microsoft.com/office/drawing/2014/main" id="{BC3A2162-76EB-7925-645A-273F958578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856073" y="5524501"/>
            <a:ext cx="3857625" cy="2800347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pl-PL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17236914-6E23-265A-AB28-CA555FBBEBF6}"/>
              </a:ext>
            </a:extLst>
          </p:cNvPr>
          <p:cNvCxnSpPr>
            <a:cxnSpLocks/>
          </p:cNvCxnSpPr>
          <p:nvPr userDrawn="1"/>
        </p:nvCxnSpPr>
        <p:spPr>
          <a:xfrm>
            <a:off x="379413" y="4439920"/>
            <a:ext cx="78597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energybar" hidden="1">
            <a:extLst>
              <a:ext uri="{FF2B5EF4-FFF2-40B4-BE49-F238E27FC236}">
                <a16:creationId xmlns:a16="http://schemas.microsoft.com/office/drawing/2014/main" id="{748D0B3A-8CDB-D086-3386-7B9E20136587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492" y="4331920"/>
            <a:ext cx="7863444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76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czby + zdjęcie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EF15AC6A-F734-C546-0DCA-6DE75C8A92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8247936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263" y="310534"/>
            <a:ext cx="8053704" cy="3135796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07867" y="2264802"/>
            <a:ext cx="8293100" cy="3665537"/>
          </a:xfrm>
          <a:prstGeom prst="rect">
            <a:avLst/>
          </a:prstGeom>
        </p:spPr>
        <p:txBody>
          <a:bodyPr/>
          <a:lstStyle>
            <a:lvl1pPr>
              <a:defRPr sz="32000"/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361092" y="2695574"/>
            <a:ext cx="2133600" cy="1174742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51169" y="7129291"/>
            <a:ext cx="8049798" cy="2800350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6" name="Łącznik prosty 5" hidden="1">
            <a:extLst>
              <a:ext uri="{FF2B5EF4-FFF2-40B4-BE49-F238E27FC236}">
                <a16:creationId xmlns:a16="http://schemas.microsoft.com/office/drawing/2014/main" id="{225DEFDB-9565-5992-5186-196891744EE7}"/>
              </a:ext>
            </a:extLst>
          </p:cNvPr>
          <p:cNvCxnSpPr>
            <a:cxnSpLocks/>
          </p:cNvCxnSpPr>
          <p:nvPr userDrawn="1"/>
        </p:nvCxnSpPr>
        <p:spPr>
          <a:xfrm>
            <a:off x="9847263" y="6865220"/>
            <a:ext cx="80502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ymbol zastępczy tekstu 11">
            <a:extLst>
              <a:ext uri="{FF2B5EF4-FFF2-40B4-BE49-F238E27FC236}">
                <a16:creationId xmlns:a16="http://schemas.microsoft.com/office/drawing/2014/main" id="{C52527D4-E063-0F0E-0F99-DDCAD46D96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51169" y="9071309"/>
            <a:ext cx="4679543" cy="863442"/>
          </a:xfrm>
          <a:prstGeom prst="rect">
            <a:avLst/>
          </a:prstGeom>
        </p:spPr>
        <p:txBody>
          <a:bodyPr lIns="0" bIns="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Tutaj wklej źródła</a:t>
            </a:r>
          </a:p>
        </p:txBody>
      </p:sp>
    </p:spTree>
    <p:extLst>
      <p:ext uri="{BB962C8B-B14F-4D97-AF65-F5344CB8AC3E}">
        <p14:creationId xmlns:p14="http://schemas.microsoft.com/office/powerpoint/2010/main" val="1456541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B082B09A-CAE7-80D4-84CB-CD385304FC8B}"/>
              </a:ext>
            </a:extLst>
          </p:cNvPr>
          <p:cNvSpPr/>
          <p:nvPr userDrawn="1"/>
        </p:nvSpPr>
        <p:spPr>
          <a:xfrm rot="10800000">
            <a:off x="0" y="181926"/>
            <a:ext cx="18288000" cy="10105074"/>
          </a:xfrm>
          <a:prstGeom prst="rect">
            <a:avLst/>
          </a:prstGeom>
          <a:gradFill>
            <a:gsLst>
              <a:gs pos="0">
                <a:schemeClr val="tx1"/>
              </a:gs>
              <a:gs pos="20691">
                <a:srgbClr val="000000">
                  <a:alpha val="72000"/>
                </a:srgbClr>
              </a:gs>
              <a:gs pos="50466">
                <a:srgbClr val="000000">
                  <a:alpha val="27000"/>
                </a:srgbClr>
              </a:gs>
              <a:gs pos="7800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6011" y="3918952"/>
            <a:ext cx="3019742" cy="942975"/>
          </a:xfrm>
          <a:prstGeom prst="rect">
            <a:avLst/>
          </a:prstGeom>
        </p:spPr>
        <p:txBody>
          <a:bodyPr/>
          <a:lstStyle>
            <a:lvl1pPr>
              <a:defRPr sz="54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76011" y="5117469"/>
            <a:ext cx="11269662" cy="4343400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153811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s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2" name="Gradient">
            <a:extLst>
              <a:ext uri="{FF2B5EF4-FFF2-40B4-BE49-F238E27FC236}">
                <a16:creationId xmlns:a16="http://schemas.microsoft.com/office/drawing/2014/main" id="{0A10B5A2-70AC-97C2-59FE-B0A78739744A}"/>
              </a:ext>
            </a:extLst>
          </p:cNvPr>
          <p:cNvSpPr/>
          <p:nvPr userDrawn="1"/>
        </p:nvSpPr>
        <p:spPr>
          <a:xfrm rot="16200000">
            <a:off x="2513809" y="-2513807"/>
            <a:ext cx="10288588" cy="15316201"/>
          </a:xfrm>
          <a:prstGeom prst="rect">
            <a:avLst/>
          </a:prstGeom>
          <a:gradFill>
            <a:gsLst>
              <a:gs pos="0">
                <a:schemeClr val="tx1">
                  <a:alpha val="81000"/>
                </a:schemeClr>
              </a:gs>
              <a:gs pos="28000">
                <a:srgbClr val="000000">
                  <a:alpha val="75541"/>
                </a:srgbClr>
              </a:gs>
              <a:gs pos="63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409" y="392113"/>
            <a:ext cx="3019742" cy="942975"/>
          </a:xfrm>
          <a:prstGeom prst="rect">
            <a:avLst/>
          </a:prstGeom>
        </p:spPr>
        <p:txBody>
          <a:bodyPr/>
          <a:lstStyle>
            <a:lvl1pPr>
              <a:defRPr sz="54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409" y="1590630"/>
            <a:ext cx="9021259" cy="3029489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 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46AA026E-D6E4-B20B-3282-B39785036475}"/>
              </a:ext>
            </a:extLst>
          </p:cNvPr>
          <p:cNvGrpSpPr/>
          <p:nvPr userDrawn="1"/>
        </p:nvGrpSpPr>
        <p:grpSpPr>
          <a:xfrm>
            <a:off x="379413" y="6853238"/>
            <a:ext cx="1111947" cy="1107996"/>
            <a:chOff x="6423952" y="5379768"/>
            <a:chExt cx="175335" cy="174712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A4F6006F-3496-A60E-06C4-C30BD8AC2294}"/>
                </a:ext>
              </a:extLst>
            </p:cNvPr>
            <p:cNvCxnSpPr/>
            <p:nvPr/>
          </p:nvCxnSpPr>
          <p:spPr>
            <a:xfrm flipV="1">
              <a:off x="6426623" y="5379770"/>
              <a:ext cx="172664" cy="17063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6E84FD66-6A58-618D-15DF-1DCF18563FAA}"/>
                </a:ext>
              </a:extLst>
            </p:cNvPr>
            <p:cNvCxnSpPr/>
            <p:nvPr/>
          </p:nvCxnSpPr>
          <p:spPr>
            <a:xfrm flipV="1">
              <a:off x="6599145" y="5379784"/>
              <a:ext cx="0" cy="17469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38E7FFF9-E2B2-430D-8E39-34649721DC11}"/>
                </a:ext>
              </a:extLst>
            </p:cNvPr>
            <p:cNvCxnSpPr/>
            <p:nvPr/>
          </p:nvCxnSpPr>
          <p:spPr>
            <a:xfrm>
              <a:off x="6423952" y="5379768"/>
              <a:ext cx="175048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4457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tx1"/>
                </a:solidFill>
                <a:effectLst/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409" y="392113"/>
            <a:ext cx="3019742" cy="942975"/>
          </a:xfrm>
          <a:prstGeom prst="rect">
            <a:avLst/>
          </a:prstGeom>
        </p:spPr>
        <p:txBody>
          <a:bodyPr/>
          <a:lstStyle>
            <a:lvl1pPr>
              <a:defRPr sz="5400" b="0" i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9409" y="1590630"/>
            <a:ext cx="9021259" cy="3029489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ysClr val="windowText" lastClr="000000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46AA026E-D6E4-B20B-3282-B39785036475}"/>
              </a:ext>
            </a:extLst>
          </p:cNvPr>
          <p:cNvGrpSpPr/>
          <p:nvPr userDrawn="1"/>
        </p:nvGrpSpPr>
        <p:grpSpPr>
          <a:xfrm>
            <a:off x="379413" y="6853238"/>
            <a:ext cx="1111947" cy="1107996"/>
            <a:chOff x="6423952" y="5379768"/>
            <a:chExt cx="175335" cy="174712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A4F6006F-3496-A60E-06C4-C30BD8AC2294}"/>
                </a:ext>
              </a:extLst>
            </p:cNvPr>
            <p:cNvCxnSpPr/>
            <p:nvPr/>
          </p:nvCxnSpPr>
          <p:spPr>
            <a:xfrm flipV="1">
              <a:off x="6426623" y="5379770"/>
              <a:ext cx="172664" cy="170634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6E84FD66-6A58-618D-15DF-1DCF18563FAA}"/>
                </a:ext>
              </a:extLst>
            </p:cNvPr>
            <p:cNvCxnSpPr/>
            <p:nvPr/>
          </p:nvCxnSpPr>
          <p:spPr>
            <a:xfrm flipV="1">
              <a:off x="6599145" y="5379784"/>
              <a:ext cx="0" cy="17469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38E7FFF9-E2B2-430D-8E39-34649721DC11}"/>
                </a:ext>
              </a:extLst>
            </p:cNvPr>
            <p:cNvCxnSpPr/>
            <p:nvPr/>
          </p:nvCxnSpPr>
          <p:spPr>
            <a:xfrm>
              <a:off x="6423952" y="5379768"/>
              <a:ext cx="175048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8196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n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AA26A5B6-9CD2-599E-0C67-4EF97FB900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28038" y="0"/>
            <a:ext cx="9859962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4DDE95FA-41CB-6FFE-7306-F489A73D8C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E4FD90D-B30F-9A47-799B-E696C611A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0726" y="9541928"/>
            <a:ext cx="6248400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0D174F-CF70-85F0-569B-B87299FCAF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F5A5142-6615-F0D4-6E94-589FDD8A7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5802887"/>
            <a:ext cx="7859712" cy="323633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pl-PL"/>
              <a:t>Kliknij, aby dodać tekst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8C3D768-33BE-60E7-D82E-60498257B4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025" y="3377240"/>
            <a:ext cx="8039100" cy="1627670"/>
          </a:xfrm>
          <a:prstGeom prst="rect">
            <a:avLst/>
          </a:prstGeom>
        </p:spPr>
        <p:txBody>
          <a:bodyPr/>
          <a:lstStyle>
            <a:lvl1pPr>
              <a:defRPr sz="19000"/>
            </a:lvl1pPr>
          </a:lstStyle>
          <a:p>
            <a:pPr lvl="0"/>
            <a:r>
              <a:rPr lang="pl-PL"/>
              <a:t>75%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339FE2F4-0020-A413-093A-5D86C7795E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38444" y="9071309"/>
            <a:ext cx="5509735" cy="863442"/>
          </a:xfrm>
          <a:prstGeom prst="rect">
            <a:avLst/>
          </a:prstGeom>
        </p:spPr>
        <p:txBody>
          <a:bodyPr lIns="0" bIns="0" anchor="b" anchorCtr="0"/>
          <a:lstStyle>
            <a:lvl1pPr>
              <a:lnSpc>
                <a:spcPct val="100000"/>
              </a:lnSpc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Źródło: </a:t>
            </a:r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id="{5BBFFE5E-68FE-C29B-597D-616FC5669E89}"/>
              </a:ext>
            </a:extLst>
          </p:cNvPr>
          <p:cNvGrpSpPr/>
          <p:nvPr userDrawn="1"/>
        </p:nvGrpSpPr>
        <p:grpSpPr>
          <a:xfrm rot="5400000">
            <a:off x="365763" y="409040"/>
            <a:ext cx="1341432" cy="1337747"/>
            <a:chOff x="954501" y="4464899"/>
            <a:chExt cx="205370" cy="204805"/>
          </a:xfrm>
        </p:grpSpPr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ABD76F4E-1748-616C-4438-224A1D716B0D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A85942B8-371C-088B-3C6B-F4C97A92B662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D4C714E0-AD5F-3511-258F-BFD321DA89C8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9839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afelki opiso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9B8951-0693-E967-985D-9280C0E89C18}"/>
              </a:ext>
            </a:extLst>
          </p:cNvPr>
          <p:cNvSpPr/>
          <p:nvPr userDrawn="1"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D70BFFE-02A8-53BB-8864-DAF78C70955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40694533"/>
              </p:ext>
            </p:extLst>
          </p:nvPr>
        </p:nvGraphicFramePr>
        <p:xfrm>
          <a:off x="197239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D334F2B6-5B60-CA17-CB6A-C6DDEFD5F82B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024322485"/>
              </p:ext>
            </p:extLst>
          </p:nvPr>
        </p:nvGraphicFramePr>
        <p:xfrm>
          <a:off x="705239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2191B69C-9A9E-34E5-B537-F7E83629642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024322485"/>
              </p:ext>
            </p:extLst>
          </p:nvPr>
        </p:nvGraphicFramePr>
        <p:xfrm>
          <a:off x="1219335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pic>
        <p:nvPicPr>
          <p:cNvPr id="6" name="energybar">
            <a:extLst>
              <a:ext uri="{FF2B5EF4-FFF2-40B4-BE49-F238E27FC236}">
                <a16:creationId xmlns:a16="http://schemas.microsoft.com/office/drawing/2014/main" id="{5F5985A3-08FC-AC09-A2DE-527CBC4E62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02120D-8068-BDEB-AEE3-CE3C0B4DF8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C4AF98-D631-BBC5-B97A-29C525B7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5B1494C-4E1B-15E0-72DB-86A3CA51C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4433" y="2438518"/>
            <a:ext cx="3241992" cy="227635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12" name="Symbol zastępczy tekstu 10">
            <a:extLst>
              <a:ext uri="{FF2B5EF4-FFF2-40B4-BE49-F238E27FC236}">
                <a16:creationId xmlns:a16="http://schemas.microsoft.com/office/drawing/2014/main" id="{6298EDD2-75A5-5793-AE51-0ECABA1345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4433" y="5146383"/>
            <a:ext cx="3241992" cy="531363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13" name="Symbol zastępczy tekstu 10">
            <a:extLst>
              <a:ext uri="{FF2B5EF4-FFF2-40B4-BE49-F238E27FC236}">
                <a16:creationId xmlns:a16="http://schemas.microsoft.com/office/drawing/2014/main" id="{58F0E2E6-64E4-6C91-8F57-3069C25D2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4433" y="5875045"/>
            <a:ext cx="3241992" cy="165446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0" name="Symbol zastępczy tekstu 10">
            <a:extLst>
              <a:ext uri="{FF2B5EF4-FFF2-40B4-BE49-F238E27FC236}">
                <a16:creationId xmlns:a16="http://schemas.microsoft.com/office/drawing/2014/main" id="{0766C0B3-4811-D092-D10E-296AA958D8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73633" y="5146383"/>
            <a:ext cx="3241992" cy="531363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21" name="Symbol zastępczy tekstu 10">
            <a:extLst>
              <a:ext uri="{FF2B5EF4-FFF2-40B4-BE49-F238E27FC236}">
                <a16:creationId xmlns:a16="http://schemas.microsoft.com/office/drawing/2014/main" id="{2BF94795-710D-5A39-578C-13E3E7EB7FD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3633" y="5875045"/>
            <a:ext cx="3241992" cy="165446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09F0E7D4-C74E-2F0B-9615-D308CEFB652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602224" y="5146383"/>
            <a:ext cx="3241992" cy="531363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23" name="Symbol zastępczy tekstu 10">
            <a:extLst>
              <a:ext uri="{FF2B5EF4-FFF2-40B4-BE49-F238E27FC236}">
                <a16:creationId xmlns:a16="http://schemas.microsoft.com/office/drawing/2014/main" id="{AE97583B-665F-13D5-3B4A-0B912FE23A3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02224" y="5875045"/>
            <a:ext cx="3241992" cy="165446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5" name="Symbol zastępczy tekstu 10">
            <a:extLst>
              <a:ext uri="{FF2B5EF4-FFF2-40B4-BE49-F238E27FC236}">
                <a16:creationId xmlns:a16="http://schemas.microsoft.com/office/drawing/2014/main" id="{9D7D124D-DC04-B880-233D-BFE2DCCC689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73633" y="2438517"/>
            <a:ext cx="3241992" cy="227635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8" name="Symbol zastępczy tekstu 10">
            <a:extLst>
              <a:ext uri="{FF2B5EF4-FFF2-40B4-BE49-F238E27FC236}">
                <a16:creationId xmlns:a16="http://schemas.microsoft.com/office/drawing/2014/main" id="{40A4E186-6A78-DAA5-3043-FC017491B40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596139" y="2438517"/>
            <a:ext cx="3241992" cy="227635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37073084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kafelki opiso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9B8951-0693-E967-985D-9280C0E89C18}"/>
              </a:ext>
            </a:extLst>
          </p:cNvPr>
          <p:cNvSpPr/>
          <p:nvPr userDrawn="1"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44" name="Tabela 43">
            <a:extLst>
              <a:ext uri="{FF2B5EF4-FFF2-40B4-BE49-F238E27FC236}">
                <a16:creationId xmlns:a16="http://schemas.microsoft.com/office/drawing/2014/main" id="{5A31CF4A-B21C-7765-BC7C-CBF132FE7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26710841"/>
              </p:ext>
            </p:extLst>
          </p:nvPr>
        </p:nvGraphicFramePr>
        <p:xfrm>
          <a:off x="12879314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E62A2D8F-EC43-CF2F-7E23-7462FF2EF97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5251727"/>
              </p:ext>
            </p:extLst>
          </p:nvPr>
        </p:nvGraphicFramePr>
        <p:xfrm>
          <a:off x="2046021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41" name="Tabela 40">
            <a:extLst>
              <a:ext uri="{FF2B5EF4-FFF2-40B4-BE49-F238E27FC236}">
                <a16:creationId xmlns:a16="http://schemas.microsoft.com/office/drawing/2014/main" id="{B3B6D19E-4D03-AE6D-878E-C61886884F7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819371674"/>
              </p:ext>
            </p:extLst>
          </p:nvPr>
        </p:nvGraphicFramePr>
        <p:xfrm>
          <a:off x="5657119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45" name="Tabela 44">
            <a:extLst>
              <a:ext uri="{FF2B5EF4-FFF2-40B4-BE49-F238E27FC236}">
                <a16:creationId xmlns:a16="http://schemas.microsoft.com/office/drawing/2014/main" id="{4599B1A7-C3BE-05C1-133C-5437CE61AFD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982867796"/>
              </p:ext>
            </p:extLst>
          </p:nvPr>
        </p:nvGraphicFramePr>
        <p:xfrm>
          <a:off x="9268217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pic>
        <p:nvPicPr>
          <p:cNvPr id="6" name="energybar">
            <a:extLst>
              <a:ext uri="{FF2B5EF4-FFF2-40B4-BE49-F238E27FC236}">
                <a16:creationId xmlns:a16="http://schemas.microsoft.com/office/drawing/2014/main" id="{5F5985A3-08FC-AC09-A2DE-527CBC4E62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02120D-8068-BDEB-AEE3-CE3C0B4DF8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C4AF98-D631-BBC5-B97A-29C525B7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7" name="Symbol zastępczy tekstu 10">
            <a:extLst>
              <a:ext uri="{FF2B5EF4-FFF2-40B4-BE49-F238E27FC236}">
                <a16:creationId xmlns:a16="http://schemas.microsoft.com/office/drawing/2014/main" id="{D42C548D-5C92-CE24-689D-D558801CC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34145" y="2184491"/>
            <a:ext cx="2247040" cy="724964"/>
          </a:xfrm>
          <a:prstGeom prst="rect">
            <a:avLst/>
          </a:prstGeo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AB57D691-345D-E8E9-0BF4-C28DA62AB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36327" y="2184491"/>
            <a:ext cx="2247040" cy="724964"/>
          </a:xfrm>
          <a:prstGeom prst="rect">
            <a:avLst/>
          </a:prstGeo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9" name="Symbol zastępczy tekstu 10">
            <a:extLst>
              <a:ext uri="{FF2B5EF4-FFF2-40B4-BE49-F238E27FC236}">
                <a16:creationId xmlns:a16="http://schemas.microsoft.com/office/drawing/2014/main" id="{9FE82CAE-1ADA-C6FE-5263-BD59C32DD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52363" y="2184491"/>
            <a:ext cx="2247040" cy="724964"/>
          </a:xfrm>
          <a:prstGeom prst="rect">
            <a:avLst/>
          </a:prstGeo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30" name="Symbol zastępczy tekstu 10">
            <a:extLst>
              <a:ext uri="{FF2B5EF4-FFF2-40B4-BE49-F238E27FC236}">
                <a16:creationId xmlns:a16="http://schemas.microsoft.com/office/drawing/2014/main" id="{D4452133-B639-3B11-E0E8-5B919567EB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896108" y="2184491"/>
            <a:ext cx="2247040" cy="724964"/>
          </a:xfrm>
          <a:prstGeom prst="rect">
            <a:avLst/>
          </a:prstGeo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31" name="Symbol zastępczy tekstu 10">
            <a:extLst>
              <a:ext uri="{FF2B5EF4-FFF2-40B4-BE49-F238E27FC236}">
                <a16:creationId xmlns:a16="http://schemas.microsoft.com/office/drawing/2014/main" id="{DF1D4A6A-99B9-585C-62C7-D2379C11CC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81503" y="3599488"/>
            <a:ext cx="3241992" cy="1400719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 </a:t>
            </a:r>
          </a:p>
          <a:p>
            <a:pPr lvl="0"/>
            <a:r>
              <a:rPr lang="pl-PL" err="1"/>
              <a:t>dafdafafad</a:t>
            </a:r>
            <a:endParaRPr lang="pl-PL"/>
          </a:p>
        </p:txBody>
      </p:sp>
      <p:sp>
        <p:nvSpPr>
          <p:cNvPr id="33" name="Symbol zastępczy tekstu 10">
            <a:extLst>
              <a:ext uri="{FF2B5EF4-FFF2-40B4-BE49-F238E27FC236}">
                <a16:creationId xmlns:a16="http://schemas.microsoft.com/office/drawing/2014/main" id="{609ADAFE-F831-3B25-787A-FA4EC6112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7539" y="3599489"/>
            <a:ext cx="3241992" cy="140071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4" name="Symbol zastępczy tekstu 10">
            <a:extLst>
              <a:ext uri="{FF2B5EF4-FFF2-40B4-BE49-F238E27FC236}">
                <a16:creationId xmlns:a16="http://schemas.microsoft.com/office/drawing/2014/main" id="{CDB35BBF-94BA-BA7B-D7F9-EC6C7D96F3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13576" y="3599489"/>
            <a:ext cx="3241992" cy="140071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5" name="Symbol zastępczy tekstu 10">
            <a:extLst>
              <a:ext uri="{FF2B5EF4-FFF2-40B4-BE49-F238E27FC236}">
                <a16:creationId xmlns:a16="http://schemas.microsoft.com/office/drawing/2014/main" id="{A7A0FE5A-1647-BE56-423E-DABAA40C12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99987" y="3599489"/>
            <a:ext cx="3241992" cy="1400718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6" name="Symbol zastępczy tekstu 10">
            <a:extLst>
              <a:ext uri="{FF2B5EF4-FFF2-40B4-BE49-F238E27FC236}">
                <a16:creationId xmlns:a16="http://schemas.microsoft.com/office/drawing/2014/main" id="{3FB069E0-724E-5B56-E4B2-8966ADCE38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81503" y="5144293"/>
            <a:ext cx="3168000" cy="393867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37" name="Symbol zastępczy tekstu 10">
            <a:extLst>
              <a:ext uri="{FF2B5EF4-FFF2-40B4-BE49-F238E27FC236}">
                <a16:creationId xmlns:a16="http://schemas.microsoft.com/office/drawing/2014/main" id="{8BF15FAC-A377-1BE2-1484-7D803AB4AB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49056" y="2001839"/>
            <a:ext cx="885089" cy="1093014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38" name="Symbol zastępczy tekstu 10">
            <a:extLst>
              <a:ext uri="{FF2B5EF4-FFF2-40B4-BE49-F238E27FC236}">
                <a16:creationId xmlns:a16="http://schemas.microsoft.com/office/drawing/2014/main" id="{860D3C33-393B-E447-AB62-C02A4F8781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21170" y="2001839"/>
            <a:ext cx="885089" cy="1093014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39" name="Symbol zastępczy tekstu 10">
            <a:extLst>
              <a:ext uri="{FF2B5EF4-FFF2-40B4-BE49-F238E27FC236}">
                <a16:creationId xmlns:a16="http://schemas.microsoft.com/office/drawing/2014/main" id="{2AEBDC4B-7117-AC2B-706E-8519916A50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91684" y="2001839"/>
            <a:ext cx="885089" cy="1093014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40" name="Symbol zastępczy tekstu 10">
            <a:extLst>
              <a:ext uri="{FF2B5EF4-FFF2-40B4-BE49-F238E27FC236}">
                <a16:creationId xmlns:a16="http://schemas.microsoft.com/office/drawing/2014/main" id="{986D17A2-9D8F-A6AA-AAD9-6A532C33A6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005742" y="2001839"/>
            <a:ext cx="885089" cy="1093014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4</a:t>
            </a:r>
          </a:p>
        </p:txBody>
      </p:sp>
      <p:sp>
        <p:nvSpPr>
          <p:cNvPr id="49" name="Symbol zastępczy tekstu 10">
            <a:extLst>
              <a:ext uri="{FF2B5EF4-FFF2-40B4-BE49-F238E27FC236}">
                <a16:creationId xmlns:a16="http://schemas.microsoft.com/office/drawing/2014/main" id="{60824282-4612-B475-6BBB-A32B6CDFE8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81046" y="5144293"/>
            <a:ext cx="3168000" cy="393867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50" name="Symbol zastępczy tekstu 10">
            <a:extLst>
              <a:ext uri="{FF2B5EF4-FFF2-40B4-BE49-F238E27FC236}">
                <a16:creationId xmlns:a16="http://schemas.microsoft.com/office/drawing/2014/main" id="{2AB009D5-5D74-45C1-81EE-DFEFCB2802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09617" y="5144293"/>
            <a:ext cx="3168000" cy="393867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51" name="Symbol zastępczy tekstu 10">
            <a:extLst>
              <a:ext uri="{FF2B5EF4-FFF2-40B4-BE49-F238E27FC236}">
                <a16:creationId xmlns:a16="http://schemas.microsoft.com/office/drawing/2014/main" id="{388E8CA7-79B9-62F4-1254-F8A26E3BB5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3009160" y="5144293"/>
            <a:ext cx="3168000" cy="3938677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52" name="Symbol zastępczy tekstu 7">
            <a:extLst>
              <a:ext uri="{FF2B5EF4-FFF2-40B4-BE49-F238E27FC236}">
                <a16:creationId xmlns:a16="http://schemas.microsoft.com/office/drawing/2014/main" id="{EAEC7D33-13D3-E259-F41D-7E520827A5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9413" y="293733"/>
            <a:ext cx="17521554" cy="973593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1984013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i screenshot mobi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 userDrawn="1"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7859712" cy="973593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6D8327-5C75-DD80-A133-A36376FCDD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14" y="2959285"/>
            <a:ext cx="7859712" cy="392517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 b="1"/>
            </a:lvl1pPr>
          </a:lstStyle>
          <a:p>
            <a:pPr lvl="0"/>
            <a:r>
              <a:rPr lang="pl-PL"/>
              <a:t>Częstotliwość: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4" y="3287634"/>
            <a:ext cx="7859712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4" y="5102338"/>
            <a:ext cx="6248402" cy="4202083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118523"/>
            <a:ext cx="7859712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Działania: dalsze miesiące</a:t>
            </a:r>
          </a:p>
        </p:txBody>
      </p:sp>
      <p:sp>
        <p:nvSpPr>
          <p:cNvPr id="24" name="ramka">
            <a:extLst>
              <a:ext uri="{FF2B5EF4-FFF2-40B4-BE49-F238E27FC236}">
                <a16:creationId xmlns:a16="http://schemas.microsoft.com/office/drawing/2014/main" id="{73E9256D-A4FB-BF8A-D4A6-ED72F763AE89}"/>
              </a:ext>
            </a:extLst>
          </p:cNvPr>
          <p:cNvSpPr/>
          <p:nvPr userDrawn="1"/>
        </p:nvSpPr>
        <p:spPr>
          <a:xfrm>
            <a:off x="13742512" y="961394"/>
            <a:ext cx="3430701" cy="7386651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26" name="Symbol zastępczy obrazu 25">
            <a:extLst>
              <a:ext uri="{FF2B5EF4-FFF2-40B4-BE49-F238E27FC236}">
                <a16:creationId xmlns:a16="http://schemas.microsoft.com/office/drawing/2014/main" id="{278921BE-55B3-D655-E3BF-C934A41901C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68378" y="4182369"/>
            <a:ext cx="3076035" cy="610621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7" name="Symbol zastępczy obrazu 25">
            <a:extLst>
              <a:ext uri="{FF2B5EF4-FFF2-40B4-BE49-F238E27FC236}">
                <a16:creationId xmlns:a16="http://schemas.microsoft.com/office/drawing/2014/main" id="{B29F6A9F-55F0-03BC-162C-98C76AB249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3916157" y="1136114"/>
            <a:ext cx="3076035" cy="7013973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30" name="Dowolny kształt 29">
            <a:extLst>
              <a:ext uri="{FF2B5EF4-FFF2-40B4-BE49-F238E27FC236}">
                <a16:creationId xmlns:a16="http://schemas.microsoft.com/office/drawing/2014/main" id="{5B5E712F-4224-C3E5-BB0B-F98B9C4144CE}"/>
              </a:ext>
            </a:extLst>
          </p:cNvPr>
          <p:cNvSpPr/>
          <p:nvPr userDrawn="1"/>
        </p:nvSpPr>
        <p:spPr>
          <a:xfrm>
            <a:off x="9197025" y="3982128"/>
            <a:ext cx="3430701" cy="6306460"/>
          </a:xfrm>
          <a:custGeom>
            <a:avLst/>
            <a:gdLst>
              <a:gd name="connsiteX0" fmla="*/ 262003 w 3430701"/>
              <a:gd name="connsiteY0" fmla="*/ 0 h 6306460"/>
              <a:gd name="connsiteX1" fmla="*/ 3168698 w 3430701"/>
              <a:gd name="connsiteY1" fmla="*/ 0 h 6306460"/>
              <a:gd name="connsiteX2" fmla="*/ 3430701 w 3430701"/>
              <a:gd name="connsiteY2" fmla="*/ 262003 h 6306460"/>
              <a:gd name="connsiteX3" fmla="*/ 3430701 w 3430701"/>
              <a:gd name="connsiteY3" fmla="*/ 6306460 h 6306460"/>
              <a:gd name="connsiteX4" fmla="*/ 0 w 3430701"/>
              <a:gd name="connsiteY4" fmla="*/ 6306460 h 6306460"/>
              <a:gd name="connsiteX5" fmla="*/ 0 w 3430701"/>
              <a:gd name="connsiteY5" fmla="*/ 262003 h 6306460"/>
              <a:gd name="connsiteX6" fmla="*/ 262003 w 3430701"/>
              <a:gd name="connsiteY6" fmla="*/ 0 h 630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701" h="6306460">
                <a:moveTo>
                  <a:pt x="262003" y="0"/>
                </a:moveTo>
                <a:lnTo>
                  <a:pt x="3168698" y="0"/>
                </a:lnTo>
                <a:cubicBezTo>
                  <a:pt x="3313398" y="0"/>
                  <a:pt x="3430701" y="117303"/>
                  <a:pt x="3430701" y="262003"/>
                </a:cubicBezTo>
                <a:lnTo>
                  <a:pt x="3430701" y="6306460"/>
                </a:lnTo>
                <a:lnTo>
                  <a:pt x="0" y="6306460"/>
                </a:lnTo>
                <a:lnTo>
                  <a:pt x="0" y="262003"/>
                </a:lnTo>
                <a:cubicBezTo>
                  <a:pt x="0" y="117303"/>
                  <a:pt x="117303" y="0"/>
                  <a:pt x="262003" y="0"/>
                </a:cubicBezTo>
                <a:close/>
              </a:path>
            </a:pathLst>
          </a:cu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 sz="4050"/>
          </a:p>
        </p:txBody>
      </p:sp>
      <p:grpSp>
        <p:nvGrpSpPr>
          <p:cNvPr id="31" name="zobacz przykład" hidden="1">
            <a:extLst>
              <a:ext uri="{FF2B5EF4-FFF2-40B4-BE49-F238E27FC236}">
                <a16:creationId xmlns:a16="http://schemas.microsoft.com/office/drawing/2014/main" id="{51593926-BA7F-6636-1F51-9898E1611FC9}"/>
              </a:ext>
            </a:extLst>
          </p:cNvPr>
          <p:cNvGrpSpPr/>
          <p:nvPr userDrawn="1"/>
        </p:nvGrpSpPr>
        <p:grpSpPr>
          <a:xfrm>
            <a:off x="9088926" y="899514"/>
            <a:ext cx="1335087" cy="1514836"/>
            <a:chOff x="9088926" y="899514"/>
            <a:chExt cx="1335087" cy="15148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FCA82CB3-D4A1-71E8-950E-3912AFF1340B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33" name="Grupa 32">
              <a:extLst>
                <a:ext uri="{FF2B5EF4-FFF2-40B4-BE49-F238E27FC236}">
                  <a16:creationId xmlns:a16="http://schemas.microsoft.com/office/drawing/2014/main" id="{CFC673DF-0AE9-F204-E9AF-3A2AE7A5F494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9A7C90A7-20A1-825C-A2FD-199FCDC9F1DA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35" name="Grupa 34">
                <a:extLst>
                  <a:ext uri="{FF2B5EF4-FFF2-40B4-BE49-F238E27FC236}">
                    <a16:creationId xmlns:a16="http://schemas.microsoft.com/office/drawing/2014/main" id="{6180C92B-50B2-DED0-DABF-1CA57E02DD91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36" name="Łącznik prosty 35">
                  <a:extLst>
                    <a:ext uri="{FF2B5EF4-FFF2-40B4-BE49-F238E27FC236}">
                      <a16:creationId xmlns:a16="http://schemas.microsoft.com/office/drawing/2014/main" id="{8D083ACF-928E-803A-10CE-EDD5DBC26F35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>
                  <a:extLst>
                    <a:ext uri="{FF2B5EF4-FFF2-40B4-BE49-F238E27FC236}">
                      <a16:creationId xmlns:a16="http://schemas.microsoft.com/office/drawing/2014/main" id="{95BF8B68-78E9-97C4-2D2E-5B21A9A4B7B5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Łącznik prosty 37">
                  <a:extLst>
                    <a:ext uri="{FF2B5EF4-FFF2-40B4-BE49-F238E27FC236}">
                      <a16:creationId xmlns:a16="http://schemas.microsoft.com/office/drawing/2014/main" id="{31C1F48B-863A-9009-7367-EE445D37A66F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82266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i screenshot desktop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 userDrawn="1"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7859712" cy="1555873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 na 2 linijki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6D8327-5C75-DD80-A133-A36376FCDD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14" y="2959285"/>
            <a:ext cx="7859712" cy="392517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 b="1"/>
            </a:lvl1pPr>
          </a:lstStyle>
          <a:p>
            <a:pPr lvl="0"/>
            <a:r>
              <a:rPr lang="pl-PL"/>
              <a:t>Częstotliwość: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4" y="3287634"/>
            <a:ext cx="7859712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4" y="5102338"/>
            <a:ext cx="6248402" cy="4202083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934666"/>
            <a:ext cx="7859712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Działania: dalsze miesiące</a:t>
            </a:r>
          </a:p>
        </p:txBody>
      </p:sp>
      <p:sp>
        <p:nvSpPr>
          <p:cNvPr id="44" name="ramka">
            <a:extLst>
              <a:ext uri="{FF2B5EF4-FFF2-40B4-BE49-F238E27FC236}">
                <a16:creationId xmlns:a16="http://schemas.microsoft.com/office/drawing/2014/main" id="{984CA07A-5ACF-077F-C4BB-9F9F9F37893C}"/>
              </a:ext>
            </a:extLst>
          </p:cNvPr>
          <p:cNvSpPr/>
          <p:nvPr userDrawn="1"/>
        </p:nvSpPr>
        <p:spPr>
          <a:xfrm>
            <a:off x="9143999" y="857676"/>
            <a:ext cx="6154170" cy="3593570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45" name="Symbol zastępczy obrazu 48">
            <a:extLst>
              <a:ext uri="{FF2B5EF4-FFF2-40B4-BE49-F238E27FC236}">
                <a16:creationId xmlns:a16="http://schemas.microsoft.com/office/drawing/2014/main" id="{4C2ADB55-B1FA-5677-C3DC-133A525350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1"/>
          </p:nvPr>
        </p:nvSpPr>
        <p:spPr>
          <a:xfrm>
            <a:off x="9332508" y="1038473"/>
            <a:ext cx="5760000" cy="3240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49" name="ramka">
            <a:extLst>
              <a:ext uri="{FF2B5EF4-FFF2-40B4-BE49-F238E27FC236}">
                <a16:creationId xmlns:a16="http://schemas.microsoft.com/office/drawing/2014/main" id="{A6EBE1AB-6DE6-79C5-FE36-619E1520FAFE}"/>
              </a:ext>
            </a:extLst>
          </p:cNvPr>
          <p:cNvSpPr/>
          <p:nvPr userDrawn="1"/>
        </p:nvSpPr>
        <p:spPr>
          <a:xfrm>
            <a:off x="11740474" y="5238749"/>
            <a:ext cx="6154170" cy="3646049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50" name="Symbol zastępczy obrazu 48">
            <a:extLst>
              <a:ext uri="{FF2B5EF4-FFF2-40B4-BE49-F238E27FC236}">
                <a16:creationId xmlns:a16="http://schemas.microsoft.com/office/drawing/2014/main" id="{8B85EC1B-F49F-1B97-D520-F6DBAE7762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/>
          </p:nvPr>
        </p:nvSpPr>
        <p:spPr>
          <a:xfrm>
            <a:off x="11948438" y="5452571"/>
            <a:ext cx="5760000" cy="3240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5988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 userDrawn="1"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Desktop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 userDrawn="1"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CA114DC-BF83-E057-EA4A-DC533615FF50}"/>
              </a:ext>
            </a:extLst>
          </p:cNvPr>
          <p:cNvGrpSpPr/>
          <p:nvPr userDrawn="1"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66286CE-2C0D-780A-3063-C97C8FF6777A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rójkąt 8">
              <a:extLst>
                <a:ext uri="{FF2B5EF4-FFF2-40B4-BE49-F238E27FC236}">
                  <a16:creationId xmlns:a16="http://schemas.microsoft.com/office/drawing/2014/main" id="{6D8C54D6-022A-C6C7-EE9C-13901D332F01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5" name="ramka">
            <a:extLst>
              <a:ext uri="{FF2B5EF4-FFF2-40B4-BE49-F238E27FC236}">
                <a16:creationId xmlns:a16="http://schemas.microsoft.com/office/drawing/2014/main" id="{5A624077-76E6-761F-601B-AB68D9712954}"/>
              </a:ext>
            </a:extLst>
          </p:cNvPr>
          <p:cNvSpPr/>
          <p:nvPr userDrawn="1"/>
        </p:nvSpPr>
        <p:spPr>
          <a:xfrm>
            <a:off x="3976577" y="2206164"/>
            <a:ext cx="10368000" cy="6038055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9FA765AE-503C-2E1C-6F25-A12DF44CB1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34608" y="2445487"/>
            <a:ext cx="9851939" cy="5541716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5EFA89AB-1711-5C10-44D3-7508B4F45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desktop</a:t>
            </a:r>
          </a:p>
        </p:txBody>
      </p:sp>
    </p:spTree>
    <p:extLst>
      <p:ext uri="{BB962C8B-B14F-4D97-AF65-F5344CB8AC3E}">
        <p14:creationId xmlns:p14="http://schemas.microsoft.com/office/powerpoint/2010/main" val="951751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desktop z animacj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 userDrawn="1"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52580A91-DBB9-6D63-96BB-9A8D9C760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82050" y="2417800"/>
            <a:ext cx="9957053" cy="28702732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34F20660-E7D2-6A9D-F70C-48EBE6793421}"/>
              </a:ext>
            </a:extLst>
          </p:cNvPr>
          <p:cNvSpPr/>
          <p:nvPr userDrawn="1"/>
        </p:nvSpPr>
        <p:spPr>
          <a:xfrm flipH="1">
            <a:off x="8750330" y="0"/>
            <a:ext cx="6694788" cy="2417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DE1529D-13EA-AE67-B1A2-41D98F810CB5}"/>
              </a:ext>
            </a:extLst>
          </p:cNvPr>
          <p:cNvSpPr/>
          <p:nvPr userDrawn="1"/>
        </p:nvSpPr>
        <p:spPr>
          <a:xfrm flipH="1">
            <a:off x="2377566" y="8041341"/>
            <a:ext cx="6772786" cy="2247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5CD28CD-605A-7F22-0EB3-4D92D458051A}"/>
              </a:ext>
            </a:extLst>
          </p:cNvPr>
          <p:cNvSpPr/>
          <p:nvPr userDrawn="1"/>
        </p:nvSpPr>
        <p:spPr>
          <a:xfrm flipH="1">
            <a:off x="9150352" y="8041341"/>
            <a:ext cx="6288686" cy="2247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175C92D3-E7A8-85E6-8293-1A0E209130D1}"/>
              </a:ext>
            </a:extLst>
          </p:cNvPr>
          <p:cNvSpPr/>
          <p:nvPr userDrawn="1"/>
        </p:nvSpPr>
        <p:spPr>
          <a:xfrm flipH="1">
            <a:off x="2268400" y="-3"/>
            <a:ext cx="6875598" cy="24178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Desktop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 userDrawn="1"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CA114DC-BF83-E057-EA4A-DC533615FF50}"/>
              </a:ext>
            </a:extLst>
          </p:cNvPr>
          <p:cNvGrpSpPr/>
          <p:nvPr userDrawn="1"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66286CE-2C0D-780A-3063-C97C8FF6777A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rójkąt 8">
              <a:extLst>
                <a:ext uri="{FF2B5EF4-FFF2-40B4-BE49-F238E27FC236}">
                  <a16:creationId xmlns:a16="http://schemas.microsoft.com/office/drawing/2014/main" id="{6D8C54D6-022A-C6C7-EE9C-13901D332F01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5" name="ramka">
            <a:extLst>
              <a:ext uri="{FF2B5EF4-FFF2-40B4-BE49-F238E27FC236}">
                <a16:creationId xmlns:a16="http://schemas.microsoft.com/office/drawing/2014/main" id="{5A624077-76E6-761F-601B-AB68D9712954}"/>
              </a:ext>
            </a:extLst>
          </p:cNvPr>
          <p:cNvSpPr/>
          <p:nvPr userDrawn="1"/>
        </p:nvSpPr>
        <p:spPr>
          <a:xfrm>
            <a:off x="3976577" y="2206164"/>
            <a:ext cx="10368000" cy="6038055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5EFA89AB-1711-5C10-44D3-7508B4F45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desktop</a:t>
            </a:r>
          </a:p>
        </p:txBody>
      </p:sp>
    </p:spTree>
    <p:extLst>
      <p:ext uri="{BB962C8B-B14F-4D97-AF65-F5344CB8AC3E}">
        <p14:creationId xmlns:p14="http://schemas.microsoft.com/office/powerpoint/2010/main" val="182895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07391E-6 L 1.94444E-6 -2.24564 " pathEditMode="relative" rAng="0" ptsTypes="AA">
                                      <p:cBhvr>
                                        <p:cTn id="6" dur="1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 userDrawn="1"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Mobile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 userDrawn="1"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7ED94F1C-0E1C-8230-44A5-BBE339872B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mobile</a:t>
            </a:r>
          </a:p>
        </p:txBody>
      </p:sp>
      <p:sp>
        <p:nvSpPr>
          <p:cNvPr id="14" name="ramka">
            <a:extLst>
              <a:ext uri="{FF2B5EF4-FFF2-40B4-BE49-F238E27FC236}">
                <a16:creationId xmlns:a16="http://schemas.microsoft.com/office/drawing/2014/main" id="{1C687152-B4FF-C8CF-3AB3-4871CCF9B3F8}"/>
              </a:ext>
            </a:extLst>
          </p:cNvPr>
          <p:cNvSpPr/>
          <p:nvPr userDrawn="1"/>
        </p:nvSpPr>
        <p:spPr>
          <a:xfrm>
            <a:off x="7179141" y="961394"/>
            <a:ext cx="3929717" cy="8461084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16" name="Symbol zastępczy obrazu 25">
            <a:extLst>
              <a:ext uri="{FF2B5EF4-FFF2-40B4-BE49-F238E27FC236}">
                <a16:creationId xmlns:a16="http://schemas.microsoft.com/office/drawing/2014/main" id="{419F4A12-895A-6C3D-A3FA-B3615595EAF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82268" y="1174837"/>
            <a:ext cx="3523463" cy="8034198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61843DB7-7D3C-4B13-5CBC-8A0B86A4E919}"/>
              </a:ext>
            </a:extLst>
          </p:cNvPr>
          <p:cNvGrpSpPr/>
          <p:nvPr userDrawn="1"/>
        </p:nvGrpSpPr>
        <p:grpSpPr>
          <a:xfrm>
            <a:off x="17148342" y="391320"/>
            <a:ext cx="752625" cy="752625"/>
            <a:chOff x="9215926" y="899514"/>
            <a:chExt cx="752625" cy="752625"/>
          </a:xfrm>
        </p:grpSpPr>
        <p:sp>
          <p:nvSpPr>
            <p:cNvPr id="18" name="Owal 17">
              <a:extLst>
                <a:ext uri="{FF2B5EF4-FFF2-40B4-BE49-F238E27FC236}">
                  <a16:creationId xmlns:a16="http://schemas.microsoft.com/office/drawing/2014/main" id="{3F51F805-E182-4B8C-EA9F-A91ECCD74D89}"/>
                </a:ext>
              </a:extLst>
            </p:cNvPr>
            <p:cNvSpPr/>
            <p:nvPr/>
          </p:nvSpPr>
          <p:spPr>
            <a:xfrm rot="18900000">
              <a:off x="9215926" y="899514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10AD19F8-B5D4-744E-FA63-3C64EF90B2C7}"/>
                </a:ext>
              </a:extLst>
            </p:cNvPr>
            <p:cNvGrpSpPr/>
            <p:nvPr/>
          </p:nvGrpSpPr>
          <p:grpSpPr>
            <a:xfrm>
              <a:off x="9450658" y="1142502"/>
              <a:ext cx="263214" cy="262277"/>
              <a:chOff x="954501" y="4464899"/>
              <a:chExt cx="205538" cy="204805"/>
            </a:xfrm>
          </p:grpSpPr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CB11F772-977B-5500-0F98-751CC8FB8715}"/>
                  </a:ext>
                </a:extLst>
              </p:cNvPr>
              <p:cNvCxnSpPr/>
              <p:nvPr/>
            </p:nvCxnSpPr>
            <p:spPr>
              <a:xfrm flipV="1">
                <a:off x="957633" y="4464899"/>
                <a:ext cx="202406" cy="200025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ED60B68F-F870-D87B-2EDB-42345BA6E26B}"/>
                  </a:ext>
                </a:extLst>
              </p:cNvPr>
              <p:cNvCxnSpPr/>
              <p:nvPr/>
            </p:nvCxnSpPr>
            <p:spPr>
              <a:xfrm flipV="1">
                <a:off x="1159871" y="4464918"/>
                <a:ext cx="0" cy="204786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4B682350-22A9-FFD9-6A5F-805C13413DBD}"/>
                  </a:ext>
                </a:extLst>
              </p:cNvPr>
              <p:cNvCxnSpPr/>
              <p:nvPr/>
            </p:nvCxnSpPr>
            <p:spPr>
              <a:xfrm>
                <a:off x="954501" y="4464899"/>
                <a:ext cx="2052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30560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 Idea Formaty Korzyś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 userDrawn="1"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455" y="293733"/>
            <a:ext cx="7859712" cy="449907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455" y="1030211"/>
            <a:ext cx="7859712" cy="857762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5455" y="5601849"/>
            <a:ext cx="7826574" cy="1752122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ramka">
            <a:extLst>
              <a:ext uri="{FF2B5EF4-FFF2-40B4-BE49-F238E27FC236}">
                <a16:creationId xmlns:a16="http://schemas.microsoft.com/office/drawing/2014/main" id="{73E9256D-A4FB-BF8A-D4A6-ED72F763AE89}"/>
              </a:ext>
            </a:extLst>
          </p:cNvPr>
          <p:cNvSpPr/>
          <p:nvPr userDrawn="1"/>
        </p:nvSpPr>
        <p:spPr>
          <a:xfrm>
            <a:off x="13742512" y="961394"/>
            <a:ext cx="3430701" cy="7386651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26" name="Symbol zastępczy obrazu 25">
            <a:extLst>
              <a:ext uri="{FF2B5EF4-FFF2-40B4-BE49-F238E27FC236}">
                <a16:creationId xmlns:a16="http://schemas.microsoft.com/office/drawing/2014/main" id="{278921BE-55B3-D655-E3BF-C934A41901C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68378" y="4182369"/>
            <a:ext cx="3076035" cy="6106219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7" name="Symbol zastępczy obrazu 25">
            <a:extLst>
              <a:ext uri="{FF2B5EF4-FFF2-40B4-BE49-F238E27FC236}">
                <a16:creationId xmlns:a16="http://schemas.microsoft.com/office/drawing/2014/main" id="{B29F6A9F-55F0-03BC-162C-98C76AB249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3916157" y="1136114"/>
            <a:ext cx="3076035" cy="7013973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30" name="Dowolny kształt 29">
            <a:extLst>
              <a:ext uri="{FF2B5EF4-FFF2-40B4-BE49-F238E27FC236}">
                <a16:creationId xmlns:a16="http://schemas.microsoft.com/office/drawing/2014/main" id="{5B5E712F-4224-C3E5-BB0B-F98B9C4144CE}"/>
              </a:ext>
            </a:extLst>
          </p:cNvPr>
          <p:cNvSpPr/>
          <p:nvPr userDrawn="1"/>
        </p:nvSpPr>
        <p:spPr>
          <a:xfrm>
            <a:off x="9197025" y="3982128"/>
            <a:ext cx="3430701" cy="6306460"/>
          </a:xfrm>
          <a:custGeom>
            <a:avLst/>
            <a:gdLst>
              <a:gd name="connsiteX0" fmla="*/ 262003 w 3430701"/>
              <a:gd name="connsiteY0" fmla="*/ 0 h 6306460"/>
              <a:gd name="connsiteX1" fmla="*/ 3168698 w 3430701"/>
              <a:gd name="connsiteY1" fmla="*/ 0 h 6306460"/>
              <a:gd name="connsiteX2" fmla="*/ 3430701 w 3430701"/>
              <a:gd name="connsiteY2" fmla="*/ 262003 h 6306460"/>
              <a:gd name="connsiteX3" fmla="*/ 3430701 w 3430701"/>
              <a:gd name="connsiteY3" fmla="*/ 6306460 h 6306460"/>
              <a:gd name="connsiteX4" fmla="*/ 0 w 3430701"/>
              <a:gd name="connsiteY4" fmla="*/ 6306460 h 6306460"/>
              <a:gd name="connsiteX5" fmla="*/ 0 w 3430701"/>
              <a:gd name="connsiteY5" fmla="*/ 262003 h 6306460"/>
              <a:gd name="connsiteX6" fmla="*/ 262003 w 3430701"/>
              <a:gd name="connsiteY6" fmla="*/ 0 h 630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701" h="6306460">
                <a:moveTo>
                  <a:pt x="262003" y="0"/>
                </a:moveTo>
                <a:lnTo>
                  <a:pt x="3168698" y="0"/>
                </a:lnTo>
                <a:cubicBezTo>
                  <a:pt x="3313398" y="0"/>
                  <a:pt x="3430701" y="117303"/>
                  <a:pt x="3430701" y="262003"/>
                </a:cubicBezTo>
                <a:lnTo>
                  <a:pt x="3430701" y="6306460"/>
                </a:lnTo>
                <a:lnTo>
                  <a:pt x="0" y="6306460"/>
                </a:lnTo>
                <a:lnTo>
                  <a:pt x="0" y="262003"/>
                </a:lnTo>
                <a:cubicBezTo>
                  <a:pt x="0" y="117303"/>
                  <a:pt x="117303" y="0"/>
                  <a:pt x="262003" y="0"/>
                </a:cubicBezTo>
                <a:close/>
              </a:path>
            </a:pathLst>
          </a:cu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 sz="4050"/>
          </a:p>
        </p:txBody>
      </p:sp>
      <p:grpSp>
        <p:nvGrpSpPr>
          <p:cNvPr id="31" name="zobacz przykład" hidden="1">
            <a:extLst>
              <a:ext uri="{FF2B5EF4-FFF2-40B4-BE49-F238E27FC236}">
                <a16:creationId xmlns:a16="http://schemas.microsoft.com/office/drawing/2014/main" id="{51593926-BA7F-6636-1F51-9898E1611FC9}"/>
              </a:ext>
            </a:extLst>
          </p:cNvPr>
          <p:cNvGrpSpPr/>
          <p:nvPr userDrawn="1"/>
        </p:nvGrpSpPr>
        <p:grpSpPr>
          <a:xfrm>
            <a:off x="9088926" y="899514"/>
            <a:ext cx="1335087" cy="1514836"/>
            <a:chOff x="9088926" y="899514"/>
            <a:chExt cx="1335087" cy="15148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FCA82CB3-D4A1-71E8-950E-3912AFF1340B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33" name="Grupa 32">
              <a:extLst>
                <a:ext uri="{FF2B5EF4-FFF2-40B4-BE49-F238E27FC236}">
                  <a16:creationId xmlns:a16="http://schemas.microsoft.com/office/drawing/2014/main" id="{CFC673DF-0AE9-F204-E9AF-3A2AE7A5F494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9A7C90A7-20A1-825C-A2FD-199FCDC9F1DA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35" name="Grupa 34">
                <a:extLst>
                  <a:ext uri="{FF2B5EF4-FFF2-40B4-BE49-F238E27FC236}">
                    <a16:creationId xmlns:a16="http://schemas.microsoft.com/office/drawing/2014/main" id="{6180C92B-50B2-DED0-DABF-1CA57E02DD91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36" name="Łącznik prosty 35">
                  <a:extLst>
                    <a:ext uri="{FF2B5EF4-FFF2-40B4-BE49-F238E27FC236}">
                      <a16:creationId xmlns:a16="http://schemas.microsoft.com/office/drawing/2014/main" id="{8D083ACF-928E-803A-10CE-EDD5DBC26F35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>
                  <a:extLst>
                    <a:ext uri="{FF2B5EF4-FFF2-40B4-BE49-F238E27FC236}">
                      <a16:creationId xmlns:a16="http://schemas.microsoft.com/office/drawing/2014/main" id="{95BF8B68-78E9-97C4-2D2E-5B21A9A4B7B5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Łącznik prosty 37">
                  <a:extLst>
                    <a:ext uri="{FF2B5EF4-FFF2-40B4-BE49-F238E27FC236}">
                      <a16:creationId xmlns:a16="http://schemas.microsoft.com/office/drawing/2014/main" id="{31C1F48B-863A-9009-7367-EE445D37A66F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1" name="Symbol zastępczy tekstu 7">
            <a:extLst>
              <a:ext uri="{FF2B5EF4-FFF2-40B4-BE49-F238E27FC236}">
                <a16:creationId xmlns:a16="http://schemas.microsoft.com/office/drawing/2014/main" id="{7626B620-7B04-CDCB-4F0E-33E7B885D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5455" y="2620259"/>
            <a:ext cx="7859712" cy="449908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2CD248DF-0043-1B6F-17C0-62C3E4B2E0A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5455" y="3324606"/>
            <a:ext cx="7859712" cy="857763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8C1DDD9C-F5F4-73CE-AEE4-E4EE9B2077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5455" y="4906107"/>
            <a:ext cx="7859712" cy="449908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FORMATY</a:t>
            </a:r>
          </a:p>
        </p:txBody>
      </p:sp>
      <p:sp>
        <p:nvSpPr>
          <p:cNvPr id="18" name="Symbol zastępczy tekstu 7">
            <a:extLst>
              <a:ext uri="{FF2B5EF4-FFF2-40B4-BE49-F238E27FC236}">
                <a16:creationId xmlns:a16="http://schemas.microsoft.com/office/drawing/2014/main" id="{39349712-81F9-9F58-7D25-A00FC965F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95455" y="7231504"/>
            <a:ext cx="7859712" cy="449908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KORZYŚCI</a:t>
            </a:r>
          </a:p>
        </p:txBody>
      </p:sp>
      <p:sp>
        <p:nvSpPr>
          <p:cNvPr id="19" name="Symbol zastępczy tekstu 3">
            <a:extLst>
              <a:ext uri="{FF2B5EF4-FFF2-40B4-BE49-F238E27FC236}">
                <a16:creationId xmlns:a16="http://schemas.microsoft.com/office/drawing/2014/main" id="{4D6575DA-5591-AAB9-3482-13FE118B65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5455" y="7941015"/>
            <a:ext cx="7826574" cy="1317362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408110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tery kafelki opisow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dient">
            <a:extLst>
              <a:ext uri="{FF2B5EF4-FFF2-40B4-BE49-F238E27FC236}">
                <a16:creationId xmlns:a16="http://schemas.microsoft.com/office/drawing/2014/main" id="{B361FFA4-B07B-E64E-9202-465D80A1B58C}"/>
              </a:ext>
            </a:extLst>
          </p:cNvPr>
          <p:cNvSpPr/>
          <p:nvPr userDrawn="1"/>
        </p:nvSpPr>
        <p:spPr>
          <a:xfrm rot="10800000">
            <a:off x="0" y="4402666"/>
            <a:ext cx="18288000" cy="5884333"/>
          </a:xfrm>
          <a:prstGeom prst="rect">
            <a:avLst/>
          </a:prstGeom>
          <a:gradFill>
            <a:gsLst>
              <a:gs pos="0">
                <a:schemeClr val="tx1">
                  <a:alpha val="89000"/>
                </a:scheme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energybar">
            <a:extLst>
              <a:ext uri="{FF2B5EF4-FFF2-40B4-BE49-F238E27FC236}">
                <a16:creationId xmlns:a16="http://schemas.microsoft.com/office/drawing/2014/main" id="{DE7F33A7-ECEF-25D2-6EDD-13DC84F6A0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394D64A0-11FF-BFBD-61AF-D794ED730E33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78685441"/>
              </p:ext>
            </p:extLst>
          </p:nvPr>
        </p:nvGraphicFramePr>
        <p:xfrm>
          <a:off x="6819901" y="1995488"/>
          <a:ext cx="9477494" cy="629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252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17377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4651200">
                  <a:extLst>
                    <a:ext uri="{9D8B030D-6E8A-4147-A177-3AD203B41FA5}">
                      <a16:colId xmlns:a16="http://schemas.microsoft.com/office/drawing/2014/main" val="4281482504"/>
                    </a:ext>
                  </a:extLst>
                </a:gridCol>
              </a:tblGrid>
              <a:tr h="3145631"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36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45631"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C56EB070-0777-CB42-3CAE-CADEC15243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9970" y="2225306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FD8C0A11-1760-7BE8-1E18-99AF60453B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69970" y="2864008"/>
            <a:ext cx="4265295" cy="2202261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0EC093F8-9747-536B-1265-926B7F4C99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97343" y="2225306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289EFE52-6BDA-A825-9FE6-C5A489BCE7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97343" y="2864008"/>
            <a:ext cx="4265295" cy="2202261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DD0BC875-091F-4FA6-80E9-CB483D16BB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69970" y="5366071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3088DA24-7954-C6D8-7DA3-65C76CD8C9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69970" y="6004773"/>
            <a:ext cx="4265295" cy="2202261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9AEA69D8-2D7F-8B7E-9563-F6B9BE8F82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97343" y="5366071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82E4B739-B685-FC97-6AF6-D6E21DE20D3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897343" y="6004773"/>
            <a:ext cx="4265295" cy="2202261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D6238537-C57A-1537-0C27-C0202A44B0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90725" y="4220277"/>
            <a:ext cx="3742666" cy="1841683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1450762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ztery kafelki opisow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6DBE003-EBD0-6E51-3918-E4D917EA97FD}"/>
              </a:ext>
            </a:extLst>
          </p:cNvPr>
          <p:cNvSpPr/>
          <p:nvPr userDrawn="1"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ysClr val="windowText" lastClr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energybar">
            <a:extLst>
              <a:ext uri="{FF2B5EF4-FFF2-40B4-BE49-F238E27FC236}">
                <a16:creationId xmlns:a16="http://schemas.microsoft.com/office/drawing/2014/main" id="{DE7F33A7-ECEF-25D2-6EDD-13DC84F6A0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394D64A0-11FF-BFBD-61AF-D794ED730E33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78685441"/>
              </p:ext>
            </p:extLst>
          </p:nvPr>
        </p:nvGraphicFramePr>
        <p:xfrm>
          <a:off x="6819901" y="1995488"/>
          <a:ext cx="9477494" cy="629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252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17377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4651200">
                  <a:extLst>
                    <a:ext uri="{9D8B030D-6E8A-4147-A177-3AD203B41FA5}">
                      <a16:colId xmlns:a16="http://schemas.microsoft.com/office/drawing/2014/main" val="4281482504"/>
                    </a:ext>
                  </a:extLst>
                </a:gridCol>
              </a:tblGrid>
              <a:tr h="3145631"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36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45631"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C56EB070-0777-CB42-3CAE-CADEC15243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9970" y="2225306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FD8C0A11-1760-7BE8-1E18-99AF60453B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69970" y="2864008"/>
            <a:ext cx="4265295" cy="2202261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0EC093F8-9747-536B-1265-926B7F4C99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97343" y="2225306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289EFE52-6BDA-A825-9FE6-C5A489BCE7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97343" y="2864008"/>
            <a:ext cx="4265295" cy="2202261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DD0BC875-091F-4FA6-80E9-CB483D16BB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69970" y="5366071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3088DA24-7954-C6D8-7DA3-65C76CD8C9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69970" y="6004773"/>
            <a:ext cx="4265295" cy="2202261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9AEA69D8-2D7F-8B7E-9563-F6B9BE8F82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97343" y="5366071"/>
            <a:ext cx="1614861" cy="556112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82E4B739-B685-FC97-6AF6-D6E21DE20D3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897343" y="6004773"/>
            <a:ext cx="4265295" cy="2202261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tekstu 13">
            <a:extLst>
              <a:ext uri="{FF2B5EF4-FFF2-40B4-BE49-F238E27FC236}">
                <a16:creationId xmlns:a16="http://schemas.microsoft.com/office/drawing/2014/main" id="{B46F6B26-4289-D247-E375-FBA4DA4F86A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90605" y="4220277"/>
            <a:ext cx="3742786" cy="1841683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909221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że zdjęcie w tle + tabela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87DDDFC7-7A14-562A-D359-E412A6CDF91A}"/>
              </a:ext>
            </a:extLst>
          </p:cNvPr>
          <p:cNvSpPr/>
          <p:nvPr userDrawn="1"/>
        </p:nvSpPr>
        <p:spPr>
          <a:xfrm rot="10800000">
            <a:off x="0" y="4186410"/>
            <a:ext cx="18288000" cy="61005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A1EE05CE-2EE2-6C63-6CC6-86DDDAB807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24808"/>
            <a:ext cx="3028950" cy="95265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DCBB2E3-DA54-88A4-C5BF-788D68C242F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0377678"/>
              </p:ext>
            </p:extLst>
          </p:nvPr>
        </p:nvGraphicFramePr>
        <p:xfrm>
          <a:off x="1990726" y="1503615"/>
          <a:ext cx="4638675" cy="6783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8675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20882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endParaRPr lang="pl-PL" sz="40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000" marR="252000" marT="0" marB="108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95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000">
                        <a:solidFill>
                          <a:schemeClr val="bg1"/>
                        </a:solidFill>
                      </a:endParaRPr>
                    </a:p>
                  </a:txBody>
                  <a:tcPr marL="252000" marR="252000" marT="252000" marB="25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EA7EF5-C647-E761-E6A4-C54F0B81C304}"/>
              </a:ext>
            </a:extLst>
          </p:cNvPr>
          <p:cNvSpPr txBox="1">
            <a:spLocks/>
          </p:cNvSpPr>
          <p:nvPr userDrawn="1"/>
        </p:nvSpPr>
        <p:spPr>
          <a:xfrm>
            <a:off x="379411" y="9558860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‹#›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A8082E2-9EBE-7671-6484-F4A5B6C27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21367" y="1625601"/>
            <a:ext cx="4252004" cy="1480834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1D1B418-2C6B-C300-862C-01C982BCF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1366" y="3820769"/>
            <a:ext cx="4252003" cy="4234659"/>
          </a:xfrm>
          <a:prstGeom prst="rect">
            <a:avLst/>
          </a:prstGeom>
        </p:spPr>
        <p:txBody>
          <a:bodyPr l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324697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że zdjęcie w tle + tabela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3ACDB89-C1DD-D966-A3FE-34587E12621F}"/>
              </a:ext>
            </a:extLst>
          </p:cNvPr>
          <p:cNvSpPr/>
          <p:nvPr userDrawn="1"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A1EE05CE-2EE2-6C63-6CC6-86DDDAB807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24808"/>
            <a:ext cx="3028950" cy="95265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DCBB2E3-DA54-88A4-C5BF-788D68C242F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0377678"/>
              </p:ext>
            </p:extLst>
          </p:nvPr>
        </p:nvGraphicFramePr>
        <p:xfrm>
          <a:off x="1990726" y="1503615"/>
          <a:ext cx="4638675" cy="6783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8675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20882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endParaRPr lang="pl-PL" sz="40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000" marR="252000" marT="0" marB="108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95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000">
                        <a:solidFill>
                          <a:schemeClr val="bg1"/>
                        </a:solidFill>
                      </a:endParaRPr>
                    </a:p>
                  </a:txBody>
                  <a:tcPr marL="252000" marR="252000" marT="252000" marB="25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EA7EF5-C647-E761-E6A4-C54F0B81C304}"/>
              </a:ext>
            </a:extLst>
          </p:cNvPr>
          <p:cNvSpPr txBox="1">
            <a:spLocks/>
          </p:cNvSpPr>
          <p:nvPr userDrawn="1"/>
        </p:nvSpPr>
        <p:spPr>
          <a:xfrm>
            <a:off x="379411" y="9558860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C42504-CBF0-44B8-9094-6C2B650A96B8}" type="slidenum">
              <a:rPr lang="pl-PL" smtClean="0">
                <a:solidFill>
                  <a:sysClr val="windowText" lastClr="000000"/>
                </a:solidFill>
              </a:rPr>
              <a:pPr/>
              <a:t>‹#›</a:t>
            </a:fld>
            <a:endParaRPr lang="pl-PL">
              <a:solidFill>
                <a:sysClr val="windowText" lastClr="000000"/>
              </a:solidFill>
            </a:endParaRP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A8082E2-9EBE-7671-6484-F4A5B6C27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21367" y="1625601"/>
            <a:ext cx="4252004" cy="1480834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1D1B418-2C6B-C300-862C-01C982BCF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1366" y="3820769"/>
            <a:ext cx="4252003" cy="4234659"/>
          </a:xfrm>
          <a:prstGeom prst="rect">
            <a:avLst/>
          </a:prstGeom>
        </p:spPr>
        <p:txBody>
          <a:bodyPr l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36461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zy eta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9513197-4734-786F-DEE1-3411DB23BB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048250"/>
            <a:ext cx="16287750" cy="190500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/>
          <p:nvPr userDrawn="1"/>
        </p:nvCxnSpPr>
        <p:spPr>
          <a:xfrm>
            <a:off x="224551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/>
          <p:nvPr userDrawn="1"/>
        </p:nvCxnSpPr>
        <p:spPr>
          <a:xfrm>
            <a:off x="7900570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/>
          <p:nvPr userDrawn="1"/>
        </p:nvCxnSpPr>
        <p:spPr>
          <a:xfrm>
            <a:off x="13621734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83980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383713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83980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39011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91670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334319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705996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ztery eta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9513197-4734-786F-DEE1-3411DB23BB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048250"/>
            <a:ext cx="16287750" cy="190500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/>
          <p:nvPr userDrawn="1"/>
        </p:nvCxnSpPr>
        <p:spPr>
          <a:xfrm>
            <a:off x="224551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/>
          <p:nvPr userDrawn="1"/>
        </p:nvCxnSpPr>
        <p:spPr>
          <a:xfrm>
            <a:off x="6096520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/>
          <p:nvPr userDrawn="1"/>
        </p:nvCxnSpPr>
        <p:spPr>
          <a:xfrm>
            <a:off x="997455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B53127D-EF2C-A496-71F8-36D91CDD4B86}"/>
              </a:ext>
            </a:extLst>
          </p:cNvPr>
          <p:cNvCxnSpPr/>
          <p:nvPr userDrawn="1"/>
        </p:nvCxnSpPr>
        <p:spPr>
          <a:xfrm>
            <a:off x="13794515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79930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36538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06C2218F-3D30-8F6E-5DBE-BA0B0E7688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14576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79930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91836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0AED422A-F98E-AD62-175F-6D7318C595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614576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2 Dec – 15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787620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87144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298AFBD-0E39-9843-1491-8396300CBA3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436943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68182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ęć etapó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E9513197-4734-786F-DEE1-3411DB23BB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048250"/>
            <a:ext cx="16287750" cy="190500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/>
          <p:nvPr userDrawn="1"/>
        </p:nvCxnSpPr>
        <p:spPr>
          <a:xfrm>
            <a:off x="224551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/>
          <p:nvPr userDrawn="1"/>
        </p:nvCxnSpPr>
        <p:spPr>
          <a:xfrm>
            <a:off x="5467350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/>
          <p:nvPr userDrawn="1"/>
        </p:nvCxnSpPr>
        <p:spPr>
          <a:xfrm>
            <a:off x="8689181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B53127D-EF2C-A496-71F8-36D91CDD4B86}"/>
              </a:ext>
            </a:extLst>
          </p:cNvPr>
          <p:cNvCxnSpPr/>
          <p:nvPr userDrawn="1"/>
        </p:nvCxnSpPr>
        <p:spPr>
          <a:xfrm>
            <a:off x="11911012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314ED5D-CEAC-AE51-D077-4DDF307B7C52}"/>
              </a:ext>
            </a:extLst>
          </p:cNvPr>
          <p:cNvCxnSpPr/>
          <p:nvPr userDrawn="1"/>
        </p:nvCxnSpPr>
        <p:spPr>
          <a:xfrm>
            <a:off x="15132844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50760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51160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06C2218F-3D30-8F6E-5DBE-BA0B0E7688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731073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33D80713-0258-7E52-1D9C-B110E88B2F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951351" y="6756788"/>
            <a:ext cx="2619375" cy="2501483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50760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06458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0AED422A-F98E-AD62-175F-6D7318C595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731073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2 Dec – 15 Dec</a:t>
            </a:r>
          </a:p>
        </p:txBody>
      </p:sp>
      <p:sp>
        <p:nvSpPr>
          <p:cNvPr id="37" name="Symbol zastępczy tekstu 3">
            <a:extLst>
              <a:ext uri="{FF2B5EF4-FFF2-40B4-BE49-F238E27FC236}">
                <a16:creationId xmlns:a16="http://schemas.microsoft.com/office/drawing/2014/main" id="{787DCD5E-9149-CB62-C3CE-9072DD1449E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51351" y="5802633"/>
            <a:ext cx="2619375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18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58450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01766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298AFBD-0E39-9843-1491-8396300CBA3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53440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4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C3FFF7D0-CDE2-F687-B193-55F64F29A29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775272" y="3258795"/>
            <a:ext cx="715144" cy="1383074"/>
          </a:xfrm>
          <a:prstGeom prst="rect">
            <a:avLst/>
          </a:prstGeo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772559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sum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D208408-A92B-D9AA-5F29-56B746F30F9E}"/>
              </a:ext>
            </a:extLst>
          </p:cNvPr>
          <p:cNvSpPr/>
          <p:nvPr userDrawn="1"/>
        </p:nvSpPr>
        <p:spPr>
          <a:xfrm>
            <a:off x="1" y="0"/>
            <a:ext cx="8428038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FCC852A-BB6C-102C-A51C-F2E7723AE391}"/>
              </a:ext>
            </a:extLst>
          </p:cNvPr>
          <p:cNvSpPr/>
          <p:nvPr userDrawn="1"/>
        </p:nvSpPr>
        <p:spPr>
          <a:xfrm>
            <a:off x="1" y="0"/>
            <a:ext cx="8428038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A3ECC2D-B3D9-98DE-5398-EE6F2A899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49" y="620479"/>
            <a:ext cx="7858125" cy="1673180"/>
          </a:xfrm>
        </p:spPr>
        <p:txBody>
          <a:bodyPr anchor="b" anchorCtr="0"/>
          <a:lstStyle/>
          <a:p>
            <a:r>
              <a:rPr lang="pl-PL"/>
              <a:t>Podsumowanie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614D91-996B-5022-BF43-EFC5B04DDD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39350" y="9541928"/>
            <a:ext cx="4637088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AD32-EF90-4C24-75DF-391055F008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32618D7C-12AC-503C-7E53-C995D41322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350" y="2715572"/>
            <a:ext cx="7858124" cy="6666967"/>
          </a:xfrm>
          <a:prstGeom prst="rect">
            <a:avLst/>
          </a:prstGeo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8CAEC81D-C3C2-6577-F5CF-E225EA1DA83F}"/>
              </a:ext>
            </a:extLst>
          </p:cNvPr>
          <p:cNvSpPr txBox="1"/>
          <p:nvPr/>
        </p:nvSpPr>
        <p:spPr>
          <a:xfrm>
            <a:off x="1800224" y="1727495"/>
            <a:ext cx="4829231" cy="20823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6670" rIns="0" bIns="0" rtlCol="0">
            <a:noAutofit/>
          </a:bodyPr>
          <a:lstStyle/>
          <a:p>
            <a:pPr marL="299085">
              <a:lnSpc>
                <a:spcPct val="100000"/>
              </a:lnSpc>
              <a:spcBef>
                <a:spcPts val="210"/>
              </a:spcBef>
            </a:pPr>
            <a:endParaRPr sz="1850">
              <a:latin typeface="Arial"/>
              <a:cs typeface="Arial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527B6E5A-ED11-846D-2197-F2433ED4E3C4}"/>
              </a:ext>
            </a:extLst>
          </p:cNvPr>
          <p:cNvSpPr txBox="1"/>
          <p:nvPr/>
        </p:nvSpPr>
        <p:spPr>
          <a:xfrm>
            <a:off x="1800224" y="4003355"/>
            <a:ext cx="4829231" cy="20823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6670" rIns="0" bIns="0" rtlCol="0">
            <a:noAutofit/>
          </a:bodyPr>
          <a:lstStyle/>
          <a:p>
            <a:pPr marL="299085">
              <a:lnSpc>
                <a:spcPct val="100000"/>
              </a:lnSpc>
              <a:spcBef>
                <a:spcPts val="210"/>
              </a:spcBef>
            </a:pPr>
            <a:endParaRPr sz="1850">
              <a:latin typeface="Arial"/>
              <a:cs typeface="Arial"/>
            </a:endParaRPr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C3B8F9E7-6239-C076-7827-F6BFA1995F3A}"/>
              </a:ext>
            </a:extLst>
          </p:cNvPr>
          <p:cNvSpPr txBox="1"/>
          <p:nvPr/>
        </p:nvSpPr>
        <p:spPr>
          <a:xfrm>
            <a:off x="1800224" y="6278631"/>
            <a:ext cx="4829231" cy="20823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26670" rIns="0" bIns="0" rtlCol="0">
            <a:noAutofit/>
          </a:bodyPr>
          <a:lstStyle/>
          <a:p>
            <a:pPr marL="299085">
              <a:lnSpc>
                <a:spcPct val="100000"/>
              </a:lnSpc>
              <a:spcBef>
                <a:spcPts val="210"/>
              </a:spcBef>
            </a:pPr>
            <a:endParaRPr sz="1850">
              <a:latin typeface="Arial"/>
              <a:cs typeface="Arial"/>
            </a:endParaRPr>
          </a:p>
        </p:txBody>
      </p:sp>
      <p:sp>
        <p:nvSpPr>
          <p:cNvPr id="26" name="Symbol zastępczy tekstu 10">
            <a:extLst>
              <a:ext uri="{FF2B5EF4-FFF2-40B4-BE49-F238E27FC236}">
                <a16:creationId xmlns:a16="http://schemas.microsoft.com/office/drawing/2014/main" id="{8D55AF00-8C02-55B2-3E14-E953C0F4F6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95427" y="1725907"/>
            <a:ext cx="1534846" cy="1169756"/>
          </a:xfrm>
          <a:prstGeom prst="rect">
            <a:avLst/>
          </a:prstGeom>
        </p:spPr>
        <p:txBody>
          <a:bodyPr lIns="0" t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</a:t>
            </a:r>
          </a:p>
        </p:txBody>
      </p:sp>
      <p:sp>
        <p:nvSpPr>
          <p:cNvPr id="27" name="Symbol zastępczy tekstu 10">
            <a:extLst>
              <a:ext uri="{FF2B5EF4-FFF2-40B4-BE49-F238E27FC236}">
                <a16:creationId xmlns:a16="http://schemas.microsoft.com/office/drawing/2014/main" id="{BE594DEA-1893-B76C-EBE6-9B9B6A76C4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51679" y="1725907"/>
            <a:ext cx="3241992" cy="1055680"/>
          </a:xfrm>
          <a:prstGeom prst="rect">
            <a:avLst/>
          </a:prstGeom>
        </p:spPr>
        <p:txBody>
          <a:bodyPr lIns="0" t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0"/>
            </a:lvl1pPr>
          </a:lstStyle>
          <a:p>
            <a:pPr lvl="0"/>
            <a:r>
              <a:rPr lang="pl-PL"/>
              <a:t>MATERIAŁÓW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75764D8F-1DD2-0731-F240-16BF459861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5427" y="2922330"/>
            <a:ext cx="4481420" cy="887506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9" name="Symbol zastępczy tekstu 10">
            <a:extLst>
              <a:ext uri="{FF2B5EF4-FFF2-40B4-BE49-F238E27FC236}">
                <a16:creationId xmlns:a16="http://schemas.microsoft.com/office/drawing/2014/main" id="{B7E0E06D-A26E-DB0D-6D20-B53B9B365B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95427" y="3992029"/>
            <a:ext cx="4634028" cy="1169756"/>
          </a:xfrm>
          <a:prstGeom prst="rect">
            <a:avLst/>
          </a:prstGeom>
        </p:spPr>
        <p:txBody>
          <a:bodyPr lIns="0" t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5 000 000</a:t>
            </a:r>
          </a:p>
        </p:txBody>
      </p:sp>
      <p:sp>
        <p:nvSpPr>
          <p:cNvPr id="30" name="Symbol zastępczy tekstu 10">
            <a:extLst>
              <a:ext uri="{FF2B5EF4-FFF2-40B4-BE49-F238E27FC236}">
                <a16:creationId xmlns:a16="http://schemas.microsoft.com/office/drawing/2014/main" id="{256D9FCC-DAAA-275E-DC3A-090BF80617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995427" y="5188452"/>
            <a:ext cx="4481420" cy="887506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31" name="Symbol zastępczy tekstu 10">
            <a:extLst>
              <a:ext uri="{FF2B5EF4-FFF2-40B4-BE49-F238E27FC236}">
                <a16:creationId xmlns:a16="http://schemas.microsoft.com/office/drawing/2014/main" id="{0CC58535-4B7B-32DB-2BEF-6D1008ADC4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5427" y="6258151"/>
            <a:ext cx="4634028" cy="1169756"/>
          </a:xfrm>
          <a:prstGeom prst="rect">
            <a:avLst/>
          </a:prstGeom>
        </p:spPr>
        <p:txBody>
          <a:bodyPr lIns="0" t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1 060 000</a:t>
            </a:r>
          </a:p>
        </p:txBody>
      </p:sp>
      <p:sp>
        <p:nvSpPr>
          <p:cNvPr id="32" name="Symbol zastępczy tekstu 10">
            <a:extLst>
              <a:ext uri="{FF2B5EF4-FFF2-40B4-BE49-F238E27FC236}">
                <a16:creationId xmlns:a16="http://schemas.microsoft.com/office/drawing/2014/main" id="{E5DD8167-DA42-B3F5-F7DF-4D43AAFBAE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995427" y="7454574"/>
            <a:ext cx="4481420" cy="887506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pic>
        <p:nvPicPr>
          <p:cNvPr id="20" name="energybar kafelek" hidden="1">
            <a:extLst>
              <a:ext uri="{FF2B5EF4-FFF2-40B4-BE49-F238E27FC236}">
                <a16:creationId xmlns:a16="http://schemas.microsoft.com/office/drawing/2014/main" id="{0A16A9CE-46A7-4564-1BEE-5A86869A2C9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00224" y="6000019"/>
            <a:ext cx="4829231" cy="8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971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żo te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25">
            <a:extLst>
              <a:ext uri="{FF2B5EF4-FFF2-40B4-BE49-F238E27FC236}">
                <a16:creationId xmlns:a16="http://schemas.microsoft.com/office/drawing/2014/main" id="{EED8AFA8-0FA5-42EE-A00C-68D0031BB20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-1"/>
            <a:ext cx="5002980" cy="1028858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E2E27FF-72D2-247A-8BFC-F560CF01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322308"/>
            <a:ext cx="9220200" cy="949901"/>
          </a:xfrm>
        </p:spPr>
        <p:txBody>
          <a:bodyPr>
            <a:no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8964915-FED1-11B5-EC42-C86958CC88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29401" y="9541928"/>
            <a:ext cx="3911600" cy="567410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8DCCA1-1F2A-F206-B0E2-3EFD11627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788CC8E-072C-C02F-EBA6-760026D09A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9400" y="2257425"/>
            <a:ext cx="11266487" cy="6866697"/>
          </a:xfrm>
          <a:prstGeom prst="rect">
            <a:avLst/>
          </a:prstGeom>
        </p:spPr>
        <p:txBody>
          <a:bodyPr lIns="0" numCol="3" spcCol="324000">
            <a:no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10">
            <a:extLst>
              <a:ext uri="{FF2B5EF4-FFF2-40B4-BE49-F238E27FC236}">
                <a16:creationId xmlns:a16="http://schemas.microsoft.com/office/drawing/2014/main" id="{7C522EBC-50D3-EFA5-7B00-D31ED36220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9075" y="9369704"/>
            <a:ext cx="3027363" cy="567411"/>
          </a:xfrm>
          <a:prstGeom prst="rect">
            <a:avLst/>
          </a:prstGeo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* tekst dotyczący opisu gwiazdki</a:t>
            </a:r>
          </a:p>
        </p:txBody>
      </p:sp>
    </p:spTree>
    <p:extLst>
      <p:ext uri="{BB962C8B-B14F-4D97-AF65-F5344CB8AC3E}">
        <p14:creationId xmlns:p14="http://schemas.microsoft.com/office/powerpoint/2010/main" val="7107928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ży komentarz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413" y="293733"/>
            <a:ext cx="9136062" cy="1820817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5B28121-D72C-FAB3-FB10-C89A08F878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90725" y="7590184"/>
            <a:ext cx="7524750" cy="150037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 lIns="251999" tIns="180000" rIns="251999" bIns="180000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2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Komentarz, wniosek, </a:t>
            </a:r>
            <a:r>
              <a:rPr lang="pl-PL" err="1"/>
              <a:t>next</a:t>
            </a:r>
            <a:r>
              <a:rPr lang="pl-PL"/>
              <a:t> step</a:t>
            </a:r>
          </a:p>
        </p:txBody>
      </p:sp>
      <p:pic>
        <p:nvPicPr>
          <p:cNvPr id="17" name="object 14">
            <a:extLst>
              <a:ext uri="{FF2B5EF4-FFF2-40B4-BE49-F238E27FC236}">
                <a16:creationId xmlns:a16="http://schemas.microsoft.com/office/drawing/2014/main" id="{4C8A214C-DC1B-3A90-2B17-1E20FAF29B85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978501" y="9075762"/>
            <a:ext cx="7524000" cy="85676"/>
          </a:xfrm>
          <a:prstGeom prst="rect">
            <a:avLst/>
          </a:prstGeom>
        </p:spPr>
      </p:pic>
      <p:grpSp>
        <p:nvGrpSpPr>
          <p:cNvPr id="23" name="Grupa 22">
            <a:extLst>
              <a:ext uri="{FF2B5EF4-FFF2-40B4-BE49-F238E27FC236}">
                <a16:creationId xmlns:a16="http://schemas.microsoft.com/office/drawing/2014/main" id="{691C5AD4-2D14-96A6-DEC9-345C2B1A135A}"/>
              </a:ext>
            </a:extLst>
          </p:cNvPr>
          <p:cNvGrpSpPr/>
          <p:nvPr userDrawn="1"/>
        </p:nvGrpSpPr>
        <p:grpSpPr>
          <a:xfrm>
            <a:off x="379413" y="8751492"/>
            <a:ext cx="256305" cy="255601"/>
            <a:chOff x="954501" y="4464899"/>
            <a:chExt cx="205370" cy="204805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8811C233-225F-F112-BAA6-CE4D8EA8DB80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B1305220-9D4F-EE4E-85AB-3C4E1DCA6084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734CF2A-2306-3A55-5D06-A85CC210CEC0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Symbol zastępczy tekstu 12">
            <a:extLst>
              <a:ext uri="{FF2B5EF4-FFF2-40B4-BE49-F238E27FC236}">
                <a16:creationId xmlns:a16="http://schemas.microsoft.com/office/drawing/2014/main" id="{38EC8C20-860D-EF11-3892-BC3ED8E7AF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413" y="2195388"/>
            <a:ext cx="9136062" cy="2914650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265889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ży komentarz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3" y="0"/>
            <a:ext cx="8440737" cy="102885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413" y="293733"/>
            <a:ext cx="9136062" cy="1820817"/>
          </a:xfrm>
          <a:prstGeom prst="rect">
            <a:avLst/>
          </a:prstGeo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8C90589E-84B5-EC8C-024D-A95D029DA0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413" y="2195388"/>
            <a:ext cx="9136062" cy="2914650"/>
          </a:xfrm>
          <a:prstGeom prst="rect">
            <a:avLst/>
          </a:prstGeo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5B28121-D72C-FAB3-FB10-C89A08F878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7590184"/>
            <a:ext cx="9128442" cy="150037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 lIns="0" tIns="180000" rIns="180000" bIns="180000" anchor="ctr" anchorCtr="0">
            <a:normAutofit/>
          </a:bodyPr>
          <a:lstStyle>
            <a:lvl1pPr marL="1620000">
              <a:lnSpc>
                <a:spcPct val="110000"/>
              </a:lnSpc>
              <a:spcBef>
                <a:spcPts val="0"/>
              </a:spcBef>
              <a:defRPr sz="2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Komentarz, wniosek, </a:t>
            </a:r>
            <a:r>
              <a:rPr lang="pl-PL" err="1"/>
              <a:t>next</a:t>
            </a:r>
            <a:r>
              <a:rPr lang="pl-PL"/>
              <a:t> step</a:t>
            </a: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691C5AD4-2D14-96A6-DEC9-345C2B1A135A}"/>
              </a:ext>
            </a:extLst>
          </p:cNvPr>
          <p:cNvGrpSpPr/>
          <p:nvPr userDrawn="1"/>
        </p:nvGrpSpPr>
        <p:grpSpPr>
          <a:xfrm rot="5400000">
            <a:off x="604002" y="7815753"/>
            <a:ext cx="256305" cy="255601"/>
            <a:chOff x="954501" y="4464899"/>
            <a:chExt cx="205370" cy="204805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8811C233-225F-F112-BAA6-CE4D8EA8DB80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B1305220-9D4F-EE4E-85AB-3C4E1DCA6084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734CF2A-2306-3A55-5D06-A85CC210CEC0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rafika 1">
            <a:extLst>
              <a:ext uri="{FF2B5EF4-FFF2-40B4-BE49-F238E27FC236}">
                <a16:creationId xmlns:a16="http://schemas.microsoft.com/office/drawing/2014/main" id="{20547DD5-5441-6A04-EBE7-C5383B3D9190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413" y="9090560"/>
            <a:ext cx="912600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96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9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51541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 szar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A5F4A2-CDAA-4F2F-E9D1-D942275F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A53BA2D-8D87-A9B1-8EEE-86F414535D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451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Media and technology company.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166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9938" y="546896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3615297"/>
            <a:ext cx="17518062" cy="5651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0725" y="9541928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Media and technology company.</a:t>
            </a:r>
            <a:endParaRPr lang="pl-PL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1FD571B-52E5-45C0-BA1E-75D78F18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9C44ADF9-008A-0942-8E57-B68F281583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0F1FB3D0-96B0-BBA7-5803-0728F02C6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413" y="9536113"/>
            <a:ext cx="1420812" cy="54768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fld id="{C74A39F0-F66E-BD4E-859E-980261639B80}" type="datetime1">
              <a:rPr lang="pl-PL" smtClean="0"/>
              <a:pPr/>
              <a:t>17.08.2026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127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52" r:id="rId2"/>
    <p:sldLayoutId id="2147483845" r:id="rId3"/>
    <p:sldLayoutId id="2147483853" r:id="rId4"/>
    <p:sldLayoutId id="2147483846" r:id="rId5"/>
    <p:sldLayoutId id="2147483854" r:id="rId6"/>
  </p:sldLayoutIdLst>
  <p:hf hdr="0"/>
  <p:txStyles>
    <p:titleStyle>
      <a:lvl1pPr algn="l" defTabSz="1371600" rtl="0" eaLnBrk="1" latinLnBrk="0" hangingPunct="1">
        <a:lnSpc>
          <a:spcPct val="80000"/>
        </a:lnSpc>
        <a:spcBef>
          <a:spcPct val="0"/>
        </a:spcBef>
        <a:buNone/>
        <a:defRPr sz="1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453" userDrawn="1">
          <p15:clr>
            <a:srgbClr val="9FCC3B"/>
          </p15:clr>
        </p15:guide>
        <p15:guide id="34" pos="1428" userDrawn="1">
          <p15:clr>
            <a:srgbClr val="9FCC3B"/>
          </p15:clr>
        </p15:guide>
        <p15:guide id="35" pos="1292" userDrawn="1">
          <p15:clr>
            <a:srgbClr val="9FCC3B"/>
          </p15:clr>
        </p15:guide>
        <p15:guide id="36" pos="2267" userDrawn="1">
          <p15:clr>
            <a:srgbClr val="9FCC3B"/>
          </p15:clr>
        </p15:guide>
        <p15:guide id="37" pos="2403" userDrawn="1">
          <p15:clr>
            <a:srgbClr val="9FCC3B"/>
          </p15:clr>
        </p15:guide>
        <p15:guide id="38" pos="3379" userDrawn="1">
          <p15:clr>
            <a:srgbClr val="9FCC3B"/>
          </p15:clr>
        </p15:guide>
        <p15:guide id="39" pos="3243" userDrawn="1">
          <p15:clr>
            <a:srgbClr val="9FCC3B"/>
          </p15:clr>
        </p15:guide>
        <p15:guide id="40" pos="4218" userDrawn="1">
          <p15:clr>
            <a:srgbClr val="9FCC3B"/>
          </p15:clr>
        </p15:guide>
        <p15:guide id="41" pos="4354" userDrawn="1">
          <p15:clr>
            <a:srgbClr val="9FCC3B"/>
          </p15:clr>
        </p15:guide>
        <p15:guide id="42" pos="5193" userDrawn="1">
          <p15:clr>
            <a:srgbClr val="9FCC3B"/>
          </p15:clr>
        </p15:guide>
        <p15:guide id="43" pos="5329" userDrawn="1">
          <p15:clr>
            <a:srgbClr val="9FCC3B"/>
          </p15:clr>
        </p15:guide>
        <p15:guide id="44" pos="6168" userDrawn="1">
          <p15:clr>
            <a:srgbClr val="9FCC3B"/>
          </p15:clr>
        </p15:guide>
        <p15:guide id="45" pos="6304" userDrawn="1">
          <p15:clr>
            <a:srgbClr val="9FCC3B"/>
          </p15:clr>
        </p15:guide>
        <p15:guide id="46" pos="7143" userDrawn="1">
          <p15:clr>
            <a:srgbClr val="9FCC3B"/>
          </p15:clr>
        </p15:guide>
        <p15:guide id="47" pos="7280" userDrawn="1">
          <p15:clr>
            <a:srgbClr val="9FCC3B"/>
          </p15:clr>
        </p15:guide>
        <p15:guide id="48" pos="8119" userDrawn="1">
          <p15:clr>
            <a:srgbClr val="9FCC3B"/>
          </p15:clr>
        </p15:guide>
        <p15:guide id="49" pos="8255" userDrawn="1">
          <p15:clr>
            <a:srgbClr val="9FCC3B"/>
          </p15:clr>
        </p15:guide>
        <p15:guide id="50" pos="9094" userDrawn="1">
          <p15:clr>
            <a:srgbClr val="9FCC3B"/>
          </p15:clr>
        </p15:guide>
        <p15:guide id="51" pos="9230" userDrawn="1">
          <p15:clr>
            <a:srgbClr val="9FCC3B"/>
          </p15:clr>
        </p15:guide>
        <p15:guide id="52" pos="10069" userDrawn="1">
          <p15:clr>
            <a:srgbClr val="9FCC3B"/>
          </p15:clr>
        </p15:guide>
        <p15:guide id="53" pos="10205" userDrawn="1">
          <p15:clr>
            <a:srgbClr val="9FCC3B"/>
          </p15:clr>
        </p15:guide>
        <p15:guide id="54" pos="11044" userDrawn="1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1" userDrawn="1">
          <p15:clr>
            <a:srgbClr val="9FCC3B"/>
          </p15:clr>
        </p15:guide>
        <p15:guide id="57" orient="horz" pos="2129" userDrawn="1">
          <p15:clr>
            <a:srgbClr val="9FCC3B"/>
          </p15:clr>
        </p15:guide>
        <p15:guide id="58" orient="horz" pos="2265" userDrawn="1">
          <p15:clr>
            <a:srgbClr val="9FCC3B"/>
          </p15:clr>
        </p15:guide>
        <p15:guide id="59" orient="horz" pos="3286" userDrawn="1">
          <p15:clr>
            <a:srgbClr val="9FCC3B"/>
          </p15:clr>
        </p15:guide>
        <p15:guide id="60" orient="horz" pos="3150" userDrawn="1">
          <p15:clr>
            <a:srgbClr val="9FCC3B"/>
          </p15:clr>
        </p15:guide>
        <p15:guide id="61" orient="horz" pos="4170" userDrawn="1">
          <p15:clr>
            <a:srgbClr val="9FCC3B"/>
          </p15:clr>
        </p15:guide>
        <p15:guide id="62" orient="horz" pos="4306" userDrawn="1">
          <p15:clr>
            <a:srgbClr val="9FCC3B"/>
          </p15:clr>
        </p15:guide>
        <p15:guide id="63" orient="horz" pos="5191" userDrawn="1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>
          <p15:clr>
            <a:srgbClr val="9FCC3B"/>
          </p15:clr>
        </p15:guide>
        <p15:guide id="67" orient="horz" pos="247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138" y="1902263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138" y="187483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 b="0" i="0">
                <a:solidFill>
                  <a:schemeClr val="tx1"/>
                </a:solidFill>
                <a:latin typeface="Akt Light" pitchFamily="2" charset="0"/>
                <a:cs typeface="Akt Light" pitchFamily="2" charset="0"/>
              </a:defRPr>
            </a:lvl1pPr>
          </a:lstStyle>
          <a:p>
            <a:r>
              <a:rPr lang="en-US"/>
              <a:t>Forbes Women Summit 2026</a:t>
            </a:r>
            <a:endParaRPr lang="pl-PL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9138" y="9535044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819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56" r:id="rId2"/>
    <p:sldLayoutId id="2147483855" r:id="rId3"/>
    <p:sldLayoutId id="2147483847" r:id="rId4"/>
    <p:sldLayoutId id="2147483698" r:id="rId5"/>
    <p:sldLayoutId id="2147483743" r:id="rId6"/>
    <p:sldLayoutId id="2147483696" r:id="rId7"/>
    <p:sldLayoutId id="2147483681" r:id="rId8"/>
    <p:sldLayoutId id="2147483701" r:id="rId9"/>
    <p:sldLayoutId id="2147483745" r:id="rId10"/>
    <p:sldLayoutId id="2147483746" r:id="rId11"/>
    <p:sldLayoutId id="2147483747" r:id="rId12"/>
    <p:sldLayoutId id="2147483749" r:id="rId13"/>
    <p:sldLayoutId id="2147483748" r:id="rId14"/>
    <p:sldLayoutId id="2147483751" r:id="rId15"/>
    <p:sldLayoutId id="2147483768" r:id="rId16"/>
    <p:sldLayoutId id="2147483677" r:id="rId17"/>
    <p:sldLayoutId id="2147483752" r:id="rId18"/>
    <p:sldLayoutId id="2147483753" r:id="rId19"/>
    <p:sldLayoutId id="2147483830" r:id="rId20"/>
    <p:sldLayoutId id="2147483754" r:id="rId21"/>
    <p:sldLayoutId id="2147483848" r:id="rId22"/>
    <p:sldLayoutId id="2147483755" r:id="rId23"/>
    <p:sldLayoutId id="2147483756" r:id="rId24"/>
    <p:sldLayoutId id="2147483841" r:id="rId25"/>
    <p:sldLayoutId id="2147483851" r:id="rId26"/>
    <p:sldLayoutId id="2147483740" r:id="rId27"/>
    <p:sldLayoutId id="2147483760" r:id="rId28"/>
    <p:sldLayoutId id="2147483761" r:id="rId29"/>
    <p:sldLayoutId id="2147483842" r:id="rId30"/>
    <p:sldLayoutId id="2147483762" r:id="rId31"/>
    <p:sldLayoutId id="2147483763" r:id="rId32"/>
    <p:sldLayoutId id="2147483699" r:id="rId33"/>
    <p:sldLayoutId id="2147483836" r:id="rId34"/>
    <p:sldLayoutId id="2147483735" r:id="rId35"/>
    <p:sldLayoutId id="2147483838" r:id="rId36"/>
    <p:sldLayoutId id="2147483839" r:id="rId37"/>
    <p:sldLayoutId id="2147483765" r:id="rId38"/>
    <p:sldLayoutId id="2147483840" r:id="rId39"/>
    <p:sldLayoutId id="2147483766" r:id="rId40"/>
    <p:sldLayoutId id="2147483767" r:id="rId41"/>
    <p:sldLayoutId id="2147483679" r:id="rId42"/>
    <p:sldLayoutId id="2147483819" r:id="rId43"/>
    <p:sldLayoutId id="2147483744" r:id="rId44"/>
    <p:sldLayoutId id="2147483742" r:id="rId45"/>
    <p:sldLayoutId id="2147483695" r:id="rId46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800" kern="1200">
          <a:solidFill>
            <a:schemeClr val="tx1"/>
          </a:solidFill>
          <a:latin typeface="Akt Medium" pitchFamily="2" charset="0"/>
          <a:ea typeface="+mj-ea"/>
          <a:cs typeface="Akt Medium" pitchFamily="2" charset="0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453" userDrawn="1">
          <p15:clr>
            <a:srgbClr val="9FCC3B"/>
          </p15:clr>
        </p15:guide>
        <p15:guide id="34" pos="1428" userDrawn="1">
          <p15:clr>
            <a:srgbClr val="9FCC3B"/>
          </p15:clr>
        </p15:guide>
        <p15:guide id="35" pos="1292" userDrawn="1">
          <p15:clr>
            <a:srgbClr val="9FCC3B"/>
          </p15:clr>
        </p15:guide>
        <p15:guide id="36" pos="2267" userDrawn="1">
          <p15:clr>
            <a:srgbClr val="9FCC3B"/>
          </p15:clr>
        </p15:guide>
        <p15:guide id="37" pos="2403" userDrawn="1">
          <p15:clr>
            <a:srgbClr val="9FCC3B"/>
          </p15:clr>
        </p15:guide>
        <p15:guide id="38" pos="3379" userDrawn="1">
          <p15:clr>
            <a:srgbClr val="9FCC3B"/>
          </p15:clr>
        </p15:guide>
        <p15:guide id="39" pos="3243" userDrawn="1">
          <p15:clr>
            <a:srgbClr val="9FCC3B"/>
          </p15:clr>
        </p15:guide>
        <p15:guide id="40" pos="4218" userDrawn="1">
          <p15:clr>
            <a:srgbClr val="9FCC3B"/>
          </p15:clr>
        </p15:guide>
        <p15:guide id="41" pos="4354" userDrawn="1">
          <p15:clr>
            <a:srgbClr val="9FCC3B"/>
          </p15:clr>
        </p15:guide>
        <p15:guide id="42" pos="5190">
          <p15:clr>
            <a:srgbClr val="9FCC3B"/>
          </p15:clr>
        </p15:guide>
        <p15:guide id="43" pos="5329" userDrawn="1">
          <p15:clr>
            <a:srgbClr val="9FCC3B"/>
          </p15:clr>
        </p15:guide>
        <p15:guide id="44" pos="6168" userDrawn="1">
          <p15:clr>
            <a:srgbClr val="9FCC3B"/>
          </p15:clr>
        </p15:guide>
        <p15:guide id="45" pos="6304" userDrawn="1">
          <p15:clr>
            <a:srgbClr val="9FCC3B"/>
          </p15:clr>
        </p15:guide>
        <p15:guide id="46" pos="7143" userDrawn="1">
          <p15:clr>
            <a:srgbClr val="9FCC3B"/>
          </p15:clr>
        </p15:guide>
        <p15:guide id="47" pos="7280" userDrawn="1">
          <p15:clr>
            <a:srgbClr val="9FCC3B"/>
          </p15:clr>
        </p15:guide>
        <p15:guide id="48" pos="8119" userDrawn="1">
          <p15:clr>
            <a:srgbClr val="9FCC3B"/>
          </p15:clr>
        </p15:guide>
        <p15:guide id="49" pos="8255" userDrawn="1">
          <p15:clr>
            <a:srgbClr val="9FCC3B"/>
          </p15:clr>
        </p15:guide>
        <p15:guide id="50" pos="9094" userDrawn="1">
          <p15:clr>
            <a:srgbClr val="9FCC3B"/>
          </p15:clr>
        </p15:guide>
        <p15:guide id="51" pos="9230" userDrawn="1">
          <p15:clr>
            <a:srgbClr val="9FCC3B"/>
          </p15:clr>
        </p15:guide>
        <p15:guide id="52" pos="10069" userDrawn="1">
          <p15:clr>
            <a:srgbClr val="9FCC3B"/>
          </p15:clr>
        </p15:guide>
        <p15:guide id="53" pos="10205" userDrawn="1">
          <p15:clr>
            <a:srgbClr val="9FCC3B"/>
          </p15:clr>
        </p15:guide>
        <p15:guide id="54" pos="11044" userDrawn="1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7">
          <p15:clr>
            <a:srgbClr val="9FCC3B"/>
          </p15:clr>
        </p15:guide>
        <p15:guide id="57" orient="horz" pos="2152" userDrawn="1">
          <p15:clr>
            <a:srgbClr val="9FCC3B"/>
          </p15:clr>
        </p15:guide>
        <p15:guide id="58" orient="horz" pos="2277">
          <p15:clr>
            <a:srgbClr val="9FCC3B"/>
          </p15:clr>
        </p15:guide>
        <p15:guide id="59" orient="horz" pos="3309" userDrawn="1">
          <p15:clr>
            <a:srgbClr val="9FCC3B"/>
          </p15:clr>
        </p15:guide>
        <p15:guide id="60" orient="horz" pos="3150" userDrawn="1">
          <p15:clr>
            <a:srgbClr val="9FCC3B"/>
          </p15:clr>
        </p15:guide>
        <p15:guide id="61" orient="horz" pos="4170" userDrawn="1">
          <p15:clr>
            <a:srgbClr val="9FCC3B"/>
          </p15:clr>
        </p15:guide>
        <p15:guide id="62" orient="horz" pos="4306" userDrawn="1">
          <p15:clr>
            <a:srgbClr val="9FCC3B"/>
          </p15:clr>
        </p15:guide>
        <p15:guide id="63" orient="horz" pos="5191" userDrawn="1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 userDrawn="1">
          <p15:clr>
            <a:srgbClr val="9FCC3B"/>
          </p15:clr>
        </p15:guide>
        <p15:guide id="67" orient="horz" pos="247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D3B3936C-DB51-8BDA-A50B-E7582A6BF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849D3D87-CD8D-011B-5364-90ECC94A4028}"/>
              </a:ext>
            </a:extLst>
          </p:cNvPr>
          <p:cNvSpPr txBox="1"/>
          <p:nvPr/>
        </p:nvSpPr>
        <p:spPr>
          <a:xfrm>
            <a:off x="742847" y="7910114"/>
            <a:ext cx="5137473" cy="109183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pl-PL" sz="3000" spc="100">
                <a:solidFill>
                  <a:schemeClr val="bg1"/>
                </a:solidFill>
                <a:latin typeface="Poppins Black" pitchFamily="2" charset="0"/>
                <a:cs typeface="Poppins Black" pitchFamily="2" charset="0"/>
              </a:rPr>
              <a:t>16 września </a:t>
            </a:r>
            <a:r>
              <a:rPr lang="pl-PL" sz="3000" spc="1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2026</a:t>
            </a:r>
          </a:p>
          <a:p>
            <a:pPr>
              <a:lnSpc>
                <a:spcPct val="110000"/>
              </a:lnSpc>
            </a:pPr>
            <a:r>
              <a:rPr lang="pl-PL" sz="3000" spc="1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Warszawa, </a:t>
            </a:r>
            <a:r>
              <a:rPr lang="pl-PL" sz="3000" spc="100">
                <a:solidFill>
                  <a:schemeClr val="bg1"/>
                </a:solidFill>
                <a:latin typeface="Poppins Black" pitchFamily="2" charset="0"/>
                <a:cs typeface="Poppins Black" pitchFamily="2" charset="0"/>
              </a:rPr>
              <a:t>The </a:t>
            </a:r>
            <a:r>
              <a:rPr lang="pl-PL" sz="3000" spc="100" err="1">
                <a:solidFill>
                  <a:schemeClr val="bg1"/>
                </a:solidFill>
                <a:latin typeface="Poppins Black" pitchFamily="2" charset="0"/>
                <a:cs typeface="Poppins Black" pitchFamily="2" charset="0"/>
              </a:rPr>
              <a:t>Tides</a:t>
            </a:r>
            <a:endParaRPr lang="pl-PL" sz="3000" spc="100">
              <a:solidFill>
                <a:schemeClr val="bg1"/>
              </a:solidFill>
              <a:latin typeface="Poppins Black" pitchFamily="2" charset="0"/>
              <a:cs typeface="Poppins Black" pitchFamily="2" charset="0"/>
            </a:endParaRPr>
          </a:p>
        </p:txBody>
      </p:sp>
      <p:pic>
        <p:nvPicPr>
          <p:cNvPr id="2" name="RASP white">
            <a:extLst>
              <a:ext uri="{FF2B5EF4-FFF2-40B4-BE49-F238E27FC236}">
                <a16:creationId xmlns:a16="http://schemas.microsoft.com/office/drawing/2014/main" id="{A008ECC7-B3B6-2F41-8EFD-30D648E6D0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94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A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E40478-DC76-27A4-D13C-CBD816A70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8B346109-FDB8-A4EC-40A1-2F9039273D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28" b="652"/>
          <a:stretch>
            <a:fillRect/>
          </a:stretch>
        </p:blipFill>
        <p:spPr>
          <a:xfrm>
            <a:off x="1063329" y="2754"/>
            <a:ext cx="17224671" cy="10283080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2DE50A2-A290-CD30-1349-A6E7F490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2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17" name="Symbol zastępczy zawartości 2">
            <a:extLst>
              <a:ext uri="{FF2B5EF4-FFF2-40B4-BE49-F238E27FC236}">
                <a16:creationId xmlns:a16="http://schemas.microsoft.com/office/drawing/2014/main" id="{FE7DB71B-6F66-C9E2-51B4-568315A8FB2C}"/>
              </a:ext>
            </a:extLst>
          </p:cNvPr>
          <p:cNvSpPr txBox="1">
            <a:spLocks/>
          </p:cNvSpPr>
          <p:nvPr/>
        </p:nvSpPr>
        <p:spPr>
          <a:xfrm>
            <a:off x="3135661" y="2437585"/>
            <a:ext cx="6946185" cy="8168355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PLATFORMA BUDOWANIA WPŁYWU I PRZYWÓDZTWA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Naturalne rozszerzenie misji wspierania przywództwa,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sprawczości i rozwoju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KLUBOWY FORMAT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Mniej sceny, więcej relacji; mniej paneli, więcej realnych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rozmów i decyzji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0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WIĘCEJ NIŻ HISTORIE SUKCESU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Praktyczny proces „jak dojść na szczyt”, „jak budować pozycję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krok po kroku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ELITARNA SPOŁECZNOŚĆ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Liderki i liderzy biznesu, technologii, kapitału i kultury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RELACJE → DECYZJE → PARTNERSTWA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Networking przekładający się na konkretne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działania biznesowe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NOWY MODEL LEADERSHIPU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Przywództwo jako sprawczość, odpowiedzialność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 realny wpływ na rynek</a:t>
            </a:r>
            <a:endParaRPr lang="en-US" sz="15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  <a:p>
            <a:pPr>
              <a:lnSpc>
                <a:spcPct val="110000"/>
              </a:lnSpc>
              <a:spcBef>
                <a:spcPts val="2000"/>
              </a:spcBef>
            </a:pPr>
            <a:r>
              <a:rPr lang="pl-PL" sz="1500" b="1">
                <a:solidFill>
                  <a:schemeClr val="accent2"/>
                </a:solidFill>
                <a:latin typeface="Poppins" pitchFamily="2" charset="0"/>
                <a:cs typeface="Poppins" pitchFamily="2" charset="0"/>
              </a:rPr>
              <a:t>FORMAT DŁUGOFALOWY 360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Platforma komunikacji i relacji budująca wartość </a:t>
            </a:r>
            <a:b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1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organizacji także po wydarzeniu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D0778B-3737-2975-A197-5FF1A1CB1F79}"/>
              </a:ext>
            </a:extLst>
          </p:cNvPr>
          <p:cNvSpPr txBox="1"/>
          <p:nvPr/>
        </p:nvSpPr>
        <p:spPr>
          <a:xfrm>
            <a:off x="695692" y="1068075"/>
            <a:ext cx="9386154" cy="77649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pl-PL" sz="5500" b="1">
                <a:solidFill>
                  <a:schemeClr val="accent2"/>
                </a:solidFill>
                <a:latin typeface="Akt SemiBold" pitchFamily="2" charset="0"/>
                <a:cs typeface="Akt SemiBold" pitchFamily="2" charset="0"/>
              </a:rPr>
              <a:t>Inclusive </a:t>
            </a:r>
            <a:r>
              <a:rPr lang="pl-PL" sz="5500" b="1" err="1">
                <a:solidFill>
                  <a:schemeClr val="accent2"/>
                </a:solidFill>
                <a:latin typeface="Akt SemiBold" pitchFamily="2" charset="0"/>
                <a:cs typeface="Akt SemiBold" pitchFamily="2" charset="0"/>
              </a:rPr>
              <a:t>leadership</a:t>
            </a:r>
            <a:endParaRPr lang="pl-PL" sz="5500" b="1" noProof="0">
              <a:solidFill>
                <a:schemeClr val="accent2"/>
              </a:solidFill>
              <a:effectLst/>
              <a:latin typeface="Akt SemiBold" pitchFamily="2" charset="0"/>
              <a:cs typeface="Akt SemiBold" pitchFamily="2" charset="0"/>
            </a:endParaRP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A4CF1162-B8BF-FF7C-6FF0-EC583400AF04}"/>
              </a:ext>
            </a:extLst>
          </p:cNvPr>
          <p:cNvGrpSpPr/>
          <p:nvPr/>
        </p:nvGrpSpPr>
        <p:grpSpPr>
          <a:xfrm>
            <a:off x="2278525" y="2519741"/>
            <a:ext cx="605812" cy="327505"/>
            <a:chOff x="2188308" y="4373208"/>
            <a:chExt cx="605812" cy="327505"/>
          </a:xfrm>
        </p:grpSpPr>
        <p:sp>
          <p:nvSpPr>
            <p:cNvPr id="16" name="Prostokąt zaokrąglony 15">
              <a:extLst>
                <a:ext uri="{FF2B5EF4-FFF2-40B4-BE49-F238E27FC236}">
                  <a16:creationId xmlns:a16="http://schemas.microsoft.com/office/drawing/2014/main" id="{A33B45F9-F7DE-30D4-9DFF-7077FF561645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31" name="Grafika 30">
              <a:extLst>
                <a:ext uri="{FF2B5EF4-FFF2-40B4-BE49-F238E27FC236}">
                  <a16:creationId xmlns:a16="http://schemas.microsoft.com/office/drawing/2014/main" id="{F63482F1-4FC2-04A7-B0CB-C3B739E582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3" name="Grupa 32">
            <a:extLst>
              <a:ext uri="{FF2B5EF4-FFF2-40B4-BE49-F238E27FC236}">
                <a16:creationId xmlns:a16="http://schemas.microsoft.com/office/drawing/2014/main" id="{74AC0613-4ADA-3379-8BCA-F391CA3D52FB}"/>
              </a:ext>
            </a:extLst>
          </p:cNvPr>
          <p:cNvGrpSpPr/>
          <p:nvPr/>
        </p:nvGrpSpPr>
        <p:grpSpPr>
          <a:xfrm>
            <a:off x="2278525" y="3491856"/>
            <a:ext cx="605812" cy="327505"/>
            <a:chOff x="2188308" y="4373208"/>
            <a:chExt cx="605812" cy="327505"/>
          </a:xfrm>
        </p:grpSpPr>
        <p:sp>
          <p:nvSpPr>
            <p:cNvPr id="34" name="Prostokąt zaokrąglony 33">
              <a:extLst>
                <a:ext uri="{FF2B5EF4-FFF2-40B4-BE49-F238E27FC236}">
                  <a16:creationId xmlns:a16="http://schemas.microsoft.com/office/drawing/2014/main" id="{6846BFE8-B06B-1119-0EB4-E33A95EC9DB4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35" name="Grafika 34">
              <a:extLst>
                <a:ext uri="{FF2B5EF4-FFF2-40B4-BE49-F238E27FC236}">
                  <a16:creationId xmlns:a16="http://schemas.microsoft.com/office/drawing/2014/main" id="{DF1E9111-CCB7-7097-864C-A6B137FD15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6" name="Grupa 35">
            <a:extLst>
              <a:ext uri="{FF2B5EF4-FFF2-40B4-BE49-F238E27FC236}">
                <a16:creationId xmlns:a16="http://schemas.microsoft.com/office/drawing/2014/main" id="{FD6AF179-7DFB-3586-0F03-43121D333EC4}"/>
              </a:ext>
            </a:extLst>
          </p:cNvPr>
          <p:cNvGrpSpPr/>
          <p:nvPr/>
        </p:nvGrpSpPr>
        <p:grpSpPr>
          <a:xfrm>
            <a:off x="2278525" y="4517698"/>
            <a:ext cx="605812" cy="327505"/>
            <a:chOff x="2188308" y="4373208"/>
            <a:chExt cx="605812" cy="327505"/>
          </a:xfrm>
        </p:grpSpPr>
        <p:sp>
          <p:nvSpPr>
            <p:cNvPr id="37" name="Prostokąt zaokrąglony 36">
              <a:extLst>
                <a:ext uri="{FF2B5EF4-FFF2-40B4-BE49-F238E27FC236}">
                  <a16:creationId xmlns:a16="http://schemas.microsoft.com/office/drawing/2014/main" id="{09674464-77FF-EB83-8DA1-312224E0C04D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38" name="Grafika 37">
              <a:extLst>
                <a:ext uri="{FF2B5EF4-FFF2-40B4-BE49-F238E27FC236}">
                  <a16:creationId xmlns:a16="http://schemas.microsoft.com/office/drawing/2014/main" id="{F32233E1-529F-F66B-9DA8-C7042D34EA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9" name="Grupa 38">
            <a:extLst>
              <a:ext uri="{FF2B5EF4-FFF2-40B4-BE49-F238E27FC236}">
                <a16:creationId xmlns:a16="http://schemas.microsoft.com/office/drawing/2014/main" id="{B68E6675-57D1-51BA-C388-0F78F734EA94}"/>
              </a:ext>
            </a:extLst>
          </p:cNvPr>
          <p:cNvGrpSpPr/>
          <p:nvPr/>
        </p:nvGrpSpPr>
        <p:grpSpPr>
          <a:xfrm>
            <a:off x="2278525" y="5466631"/>
            <a:ext cx="605812" cy="327505"/>
            <a:chOff x="2188308" y="4373208"/>
            <a:chExt cx="605812" cy="327505"/>
          </a:xfrm>
        </p:grpSpPr>
        <p:sp>
          <p:nvSpPr>
            <p:cNvPr id="40" name="Prostokąt zaokrąglony 39">
              <a:extLst>
                <a:ext uri="{FF2B5EF4-FFF2-40B4-BE49-F238E27FC236}">
                  <a16:creationId xmlns:a16="http://schemas.microsoft.com/office/drawing/2014/main" id="{E5F533A0-9473-F3C5-8057-4A9D82975E7E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1" name="Grafika 40">
              <a:extLst>
                <a:ext uri="{FF2B5EF4-FFF2-40B4-BE49-F238E27FC236}">
                  <a16:creationId xmlns:a16="http://schemas.microsoft.com/office/drawing/2014/main" id="{24B58CD7-6F07-341D-5E67-65AB05269D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42" name="Grupa 41">
            <a:extLst>
              <a:ext uri="{FF2B5EF4-FFF2-40B4-BE49-F238E27FC236}">
                <a16:creationId xmlns:a16="http://schemas.microsoft.com/office/drawing/2014/main" id="{594F3BA5-972F-77B8-7E5B-44EC7246866A}"/>
              </a:ext>
            </a:extLst>
          </p:cNvPr>
          <p:cNvGrpSpPr/>
          <p:nvPr/>
        </p:nvGrpSpPr>
        <p:grpSpPr>
          <a:xfrm>
            <a:off x="2278525" y="6251811"/>
            <a:ext cx="605812" cy="327505"/>
            <a:chOff x="2188308" y="4373208"/>
            <a:chExt cx="605812" cy="327505"/>
          </a:xfrm>
        </p:grpSpPr>
        <p:sp>
          <p:nvSpPr>
            <p:cNvPr id="43" name="Prostokąt zaokrąglony 42">
              <a:extLst>
                <a:ext uri="{FF2B5EF4-FFF2-40B4-BE49-F238E27FC236}">
                  <a16:creationId xmlns:a16="http://schemas.microsoft.com/office/drawing/2014/main" id="{8EBC874F-EA83-5C9E-A723-A89789EB6E79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4" name="Grafika 43">
              <a:extLst>
                <a:ext uri="{FF2B5EF4-FFF2-40B4-BE49-F238E27FC236}">
                  <a16:creationId xmlns:a16="http://schemas.microsoft.com/office/drawing/2014/main" id="{B32D5661-E7A7-7235-58D8-75BA967D9D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45" name="Grupa 44">
            <a:extLst>
              <a:ext uri="{FF2B5EF4-FFF2-40B4-BE49-F238E27FC236}">
                <a16:creationId xmlns:a16="http://schemas.microsoft.com/office/drawing/2014/main" id="{FDA415C6-E304-17E4-23B1-9D9E4BE4B9DE}"/>
              </a:ext>
            </a:extLst>
          </p:cNvPr>
          <p:cNvGrpSpPr/>
          <p:nvPr/>
        </p:nvGrpSpPr>
        <p:grpSpPr>
          <a:xfrm>
            <a:off x="2278525" y="7225982"/>
            <a:ext cx="605812" cy="327505"/>
            <a:chOff x="2188308" y="4373208"/>
            <a:chExt cx="605812" cy="327505"/>
          </a:xfrm>
        </p:grpSpPr>
        <p:sp>
          <p:nvSpPr>
            <p:cNvPr id="46" name="Prostokąt zaokrąglony 45">
              <a:extLst>
                <a:ext uri="{FF2B5EF4-FFF2-40B4-BE49-F238E27FC236}">
                  <a16:creationId xmlns:a16="http://schemas.microsoft.com/office/drawing/2014/main" id="{75214B68-5FAB-A1A5-F72D-4C81845B31BE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7" name="Grafika 46">
              <a:extLst>
                <a:ext uri="{FF2B5EF4-FFF2-40B4-BE49-F238E27FC236}">
                  <a16:creationId xmlns:a16="http://schemas.microsoft.com/office/drawing/2014/main" id="{07081459-FC62-FF3B-AFE9-DBF757333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48" name="Grupa 47">
            <a:extLst>
              <a:ext uri="{FF2B5EF4-FFF2-40B4-BE49-F238E27FC236}">
                <a16:creationId xmlns:a16="http://schemas.microsoft.com/office/drawing/2014/main" id="{E3D2A44C-FEC0-3A36-8EEC-47990DF741D0}"/>
              </a:ext>
            </a:extLst>
          </p:cNvPr>
          <p:cNvGrpSpPr/>
          <p:nvPr/>
        </p:nvGrpSpPr>
        <p:grpSpPr>
          <a:xfrm>
            <a:off x="2278525" y="8244092"/>
            <a:ext cx="605812" cy="327505"/>
            <a:chOff x="2188308" y="4373208"/>
            <a:chExt cx="605812" cy="327505"/>
          </a:xfrm>
        </p:grpSpPr>
        <p:sp>
          <p:nvSpPr>
            <p:cNvPr id="49" name="Prostokąt zaokrąglony 48">
              <a:extLst>
                <a:ext uri="{FF2B5EF4-FFF2-40B4-BE49-F238E27FC236}">
                  <a16:creationId xmlns:a16="http://schemas.microsoft.com/office/drawing/2014/main" id="{D7C3A0E1-6823-44CE-BD49-665016E2D5E4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50" name="Grafika 49">
              <a:extLst>
                <a:ext uri="{FF2B5EF4-FFF2-40B4-BE49-F238E27FC236}">
                  <a16:creationId xmlns:a16="http://schemas.microsoft.com/office/drawing/2014/main" id="{53E745F7-C7CA-A3DE-FF00-2B618445CE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pic>
        <p:nvPicPr>
          <p:cNvPr id="5" name="RASP white">
            <a:extLst>
              <a:ext uri="{FF2B5EF4-FFF2-40B4-BE49-F238E27FC236}">
                <a16:creationId xmlns:a16="http://schemas.microsoft.com/office/drawing/2014/main" id="{3D6F0510-F843-C4F3-F653-DCF323EB0B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09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8EA6-63D9-AE34-8C8A-F04F640C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801C559-55DF-3818-5B0E-A41B70332FB7}"/>
              </a:ext>
            </a:extLst>
          </p:cNvPr>
          <p:cNvSpPr/>
          <p:nvPr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id="{4B3B9669-258B-62C3-21E4-ACA57CAC01F5}"/>
              </a:ext>
            </a:extLst>
          </p:cNvPr>
          <p:cNvSpPr txBox="1">
            <a:spLocks/>
          </p:cNvSpPr>
          <p:nvPr/>
        </p:nvSpPr>
        <p:spPr>
          <a:xfrm>
            <a:off x="730768" y="1095614"/>
            <a:ext cx="16760271" cy="19883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pl-PL" sz="4300" b="1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 </a:t>
            </a:r>
            <a:r>
              <a:rPr lang="pl-PL" sz="4300" b="1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 </a:t>
            </a:r>
            <a:r>
              <a:rPr lang="pl-PL" sz="43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dla aspirujących kobiet biznesu, które chcą świadomie budować swoją karierę, biznes i wpływ.</a:t>
            </a:r>
            <a:br>
              <a:rPr lang="pl-PL" sz="43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</a:br>
            <a:endParaRPr lang="pl-PL" sz="4300">
              <a:solidFill>
                <a:schemeClr val="bg1"/>
              </a:solidFill>
              <a:latin typeface="Akt Medium" pitchFamily="2" charset="0"/>
              <a:cs typeface="Akt Medium" pitchFamily="2" charset="0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097CEE6D-F68C-D459-3830-4C79BF7DD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t>3</a:t>
            </a:fld>
            <a:endParaRPr lang="pl-PL">
              <a:solidFill>
                <a:schemeClr val="bg1"/>
              </a:solidFill>
            </a:endParaRP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11332141-D607-73BE-E45E-9BB331BDD9FA}"/>
              </a:ext>
            </a:extLst>
          </p:cNvPr>
          <p:cNvGrpSpPr/>
          <p:nvPr/>
        </p:nvGrpSpPr>
        <p:grpSpPr>
          <a:xfrm>
            <a:off x="715777" y="2606040"/>
            <a:ext cx="17315805" cy="6344560"/>
            <a:chOff x="715777" y="2556405"/>
            <a:chExt cx="17315805" cy="6344560"/>
          </a:xfrm>
        </p:grpSpPr>
        <p:sp>
          <p:nvSpPr>
            <p:cNvPr id="38" name="Prostokąt zaokrąglony 37">
              <a:extLst>
                <a:ext uri="{FF2B5EF4-FFF2-40B4-BE49-F238E27FC236}">
                  <a16:creationId xmlns:a16="http://schemas.microsoft.com/office/drawing/2014/main" id="{FD3F5747-A530-0B36-193A-E4CF2CE34AB8}"/>
                </a:ext>
              </a:extLst>
            </p:cNvPr>
            <p:cNvSpPr/>
            <p:nvPr/>
          </p:nvSpPr>
          <p:spPr>
            <a:xfrm>
              <a:off x="2271828" y="2556405"/>
              <a:ext cx="15251692" cy="3062164"/>
            </a:xfrm>
            <a:prstGeom prst="roundRect">
              <a:avLst>
                <a:gd name="adj" fmla="val 14516"/>
              </a:avLst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0" name="Symbol zastępczy tekstu 5">
              <a:extLst>
                <a:ext uri="{FF2B5EF4-FFF2-40B4-BE49-F238E27FC236}">
                  <a16:creationId xmlns:a16="http://schemas.microsoft.com/office/drawing/2014/main" id="{A622FAF1-6EFE-2CE7-5911-E68FEB21829D}"/>
                </a:ext>
              </a:extLst>
            </p:cNvPr>
            <p:cNvSpPr txBox="1">
              <a:spLocks/>
            </p:cNvSpPr>
            <p:nvPr/>
          </p:nvSpPr>
          <p:spPr>
            <a:xfrm>
              <a:off x="2588332" y="2864158"/>
              <a:ext cx="14830259" cy="720415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9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Liderki, menedżerki, przedsiębiorczynie i founderki, które nie szukają wyłącznie inspiracji, ale przede wszystkim wartościowych relacji, wiedzy oraz możliwości rozwoju.</a:t>
              </a:r>
            </a:p>
            <a:p>
              <a:pPr>
                <a:lnSpc>
                  <a:spcPct val="110000"/>
                </a:lnSpc>
              </a:pPr>
              <a:endParaRPr lang="pl-PL" sz="100" noProof="1">
                <a:solidFill>
                  <a:schemeClr val="bg1"/>
                </a:solidFill>
                <a:latin typeface="Poppins" pitchFamily="2" charset="0"/>
                <a:ea typeface="+mn-lt"/>
                <a:cs typeface="Poppins" pitchFamily="2" charset="0"/>
              </a:endParaRPr>
            </a:p>
            <a:p>
              <a:pPr marL="285750" indent="-28575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Kobiety rozwijające karierę w korporacjach i aspirujące do ról liderskich oraz zarządowych w Polsce i poza nią - w strukturach regionalnych.</a:t>
              </a:r>
            </a:p>
            <a:p>
              <a:pPr marL="285750" indent="-28575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Founderki, przedsiębiorczynie i kobiety budujące własne firmy.</a:t>
              </a:r>
            </a:p>
            <a:p>
              <a:pPr marL="285750" indent="-28575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Osoby decyzyjne i mające realny wpływ na biznes, innowacje oraz kierunki zmian.</a:t>
              </a:r>
            </a:p>
            <a:p>
              <a:pPr marL="285750" indent="-28575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Profesjonalistki poszukujące inspiracji, networkingu i praktycznych wskazówek wspierających dalszy rozwój zawodowy.</a:t>
              </a:r>
            </a:p>
            <a:p>
              <a:pPr marL="285750" indent="-28575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endParaRPr lang="pl-PL" sz="1800" noProof="1">
                <a:solidFill>
                  <a:schemeClr val="bg1"/>
                </a:solidFill>
                <a:latin typeface="Poppins" pitchFamily="2" charset="0"/>
                <a:ea typeface="+mn-lt"/>
                <a:cs typeface="Poppins" pitchFamily="2" charset="0"/>
              </a:endParaRPr>
            </a:p>
            <a:p>
              <a:pPr>
                <a:lnSpc>
                  <a:spcPct val="110000"/>
                </a:lnSpc>
              </a:pPr>
              <a:endParaRPr lang="pl-PL" sz="1800" noProof="1">
                <a:solidFill>
                  <a:schemeClr val="bg1"/>
                </a:solidFill>
                <a:latin typeface="Poppins" pitchFamily="2" charset="0"/>
                <a:ea typeface="+mn-lt"/>
                <a:cs typeface="Poppins" pitchFamily="2" charset="0"/>
              </a:endParaRPr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58889102-66F9-E0A5-884D-F7304EF245C7}"/>
                </a:ext>
              </a:extLst>
            </p:cNvPr>
            <p:cNvGrpSpPr/>
            <p:nvPr/>
          </p:nvGrpSpPr>
          <p:grpSpPr>
            <a:xfrm>
              <a:off x="715778" y="6498365"/>
              <a:ext cx="5061630" cy="2402600"/>
              <a:chOff x="715778" y="6774810"/>
              <a:chExt cx="5061630" cy="2402600"/>
            </a:xfrm>
          </p:grpSpPr>
          <p:sp>
            <p:nvSpPr>
              <p:cNvPr id="31" name="Symbol zastępczy tekstu 5">
                <a:extLst>
                  <a:ext uri="{FF2B5EF4-FFF2-40B4-BE49-F238E27FC236}">
                    <a16:creationId xmlns:a16="http://schemas.microsoft.com/office/drawing/2014/main" id="{08A58FE0-BEBD-426C-6552-22D429599B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8332" y="8144279"/>
                <a:ext cx="3009019" cy="787772"/>
              </a:xfrm>
              <a:prstGeom prst="rect">
                <a:avLst/>
              </a:prstGeom>
            </p:spPr>
            <p:txBody>
              <a:bodyPr vert="horz" lIns="0" tIns="45720" rIns="91440" bIns="45720" rtlCol="0" anchor="t">
                <a:noAutofit/>
              </a:bodyPr>
              <a:lstStyle>
                <a:lvl1pPr marL="0" indent="0" algn="l" defTabSz="1371600" rtl="0" eaLnBrk="1" latinLnBrk="0" hangingPunct="1">
                  <a:lnSpc>
                    <a:spcPct val="90000"/>
                  </a:lnSpc>
                  <a:spcBef>
                    <a:spcPts val="1500"/>
                  </a:spcBef>
                  <a:buFont typeface="Arial" panose="020B0604020202020204" pitchFamily="34" charset="0"/>
                  <a:buNone/>
                  <a:defRPr sz="4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524000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135313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746625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346825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pl-PL" sz="1800" noProof="1">
                    <a:solidFill>
                      <a:schemeClr val="bg1"/>
                    </a:solidFill>
                    <a:latin typeface="Poppins" pitchFamily="2" charset="0"/>
                    <a:ea typeface="+mn-lt"/>
                    <a:cs typeface="Poppins" pitchFamily="2" charset="0"/>
                  </a:rPr>
                  <a:t>Przychodzą po konkret, relacje i decyzje.</a:t>
                </a:r>
              </a:p>
            </p:txBody>
          </p:sp>
          <p:sp>
            <p:nvSpPr>
              <p:cNvPr id="32" name="Symbol zastępczy tekstu 6">
                <a:extLst>
                  <a:ext uri="{FF2B5EF4-FFF2-40B4-BE49-F238E27FC236}">
                    <a16:creationId xmlns:a16="http://schemas.microsoft.com/office/drawing/2014/main" id="{EF6954FD-BB35-A878-792B-32F12E8A33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8332" y="7094341"/>
                <a:ext cx="3183780" cy="634519"/>
              </a:xfrm>
              <a:prstGeom prst="rect">
                <a:avLst/>
              </a:prstGeom>
            </p:spPr>
            <p:txBody>
              <a:bodyPr vert="horz" lIns="0" tIns="45720" rIns="91440" bIns="45720" rtlCol="0" anchor="t">
                <a:noAutofit/>
              </a:bodyPr>
              <a:lstStyle>
                <a:lvl1pPr marL="0" indent="0" algn="l" defTabSz="1371600" rtl="0" eaLnBrk="1" latinLnBrk="0" hangingPunct="1">
                  <a:lnSpc>
                    <a:spcPct val="100000"/>
                  </a:lnSpc>
                  <a:spcBef>
                    <a:spcPts val="15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524000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3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3135313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3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4746625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6346825" indent="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7719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4577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51435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829300" indent="-342900" algn="l" defTabSz="13716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l-PL" sz="2100" spc="40" noProof="1">
                    <a:solidFill>
                      <a:schemeClr val="bg1"/>
                    </a:solidFill>
                    <a:latin typeface="Poppins Black" pitchFamily="2" charset="0"/>
                    <a:cs typeface="Poppins Black" pitchFamily="2" charset="0"/>
                  </a:rPr>
                  <a:t>Osoby, które nie przychodzą po inspirację</a:t>
                </a:r>
              </a:p>
            </p:txBody>
          </p:sp>
          <p:pic>
            <p:nvPicPr>
              <p:cNvPr id="57" name="Grafika 56">
                <a:extLst>
                  <a:ext uri="{FF2B5EF4-FFF2-40B4-BE49-F238E27FC236}">
                    <a16:creationId xmlns:a16="http://schemas.microsoft.com/office/drawing/2014/main" id="{E7D53EB9-44CC-C9B8-69C4-C2D99E0E3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15778" y="7643053"/>
                <a:ext cx="1321487" cy="666115"/>
              </a:xfrm>
              <a:prstGeom prst="rect">
                <a:avLst/>
              </a:prstGeom>
            </p:spPr>
          </p:pic>
          <p:sp>
            <p:nvSpPr>
              <p:cNvPr id="39" name="Prostokąt zaokrąglony 38">
                <a:extLst>
                  <a:ext uri="{FF2B5EF4-FFF2-40B4-BE49-F238E27FC236}">
                    <a16:creationId xmlns:a16="http://schemas.microsoft.com/office/drawing/2014/main" id="{F769367E-12BC-5135-2651-B7E1C816D520}"/>
                  </a:ext>
                </a:extLst>
              </p:cNvPr>
              <p:cNvSpPr/>
              <p:nvPr/>
            </p:nvSpPr>
            <p:spPr>
              <a:xfrm>
                <a:off x="2271828" y="6774810"/>
                <a:ext cx="3505580" cy="2402600"/>
              </a:xfrm>
              <a:prstGeom prst="roundRect">
                <a:avLst>
                  <a:gd name="adj" fmla="val 14516"/>
                </a:avLst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251999" tIns="251999" rIns="180000" bIns="251999" rtlCol="0" anchor="ctr"/>
              <a:lstStyle/>
              <a:p>
                <a:pPr algn="l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7D63FDB5-1BEE-DD3E-A8B0-C8607D8ACDD9}"/>
                </a:ext>
              </a:extLst>
            </p:cNvPr>
            <p:cNvGrpSpPr/>
            <p:nvPr/>
          </p:nvGrpSpPr>
          <p:grpSpPr>
            <a:xfrm>
              <a:off x="12470720" y="6498365"/>
              <a:ext cx="5560862" cy="2402600"/>
              <a:chOff x="12470720" y="6613967"/>
              <a:chExt cx="5560862" cy="2402600"/>
            </a:xfrm>
          </p:grpSpPr>
          <p:grpSp>
            <p:nvGrpSpPr>
              <p:cNvPr id="66" name="Grupa 65">
                <a:extLst>
                  <a:ext uri="{FF2B5EF4-FFF2-40B4-BE49-F238E27FC236}">
                    <a16:creationId xmlns:a16="http://schemas.microsoft.com/office/drawing/2014/main" id="{A2040C88-CF12-2CAD-B1C4-CBE676399B41}"/>
                  </a:ext>
                </a:extLst>
              </p:cNvPr>
              <p:cNvGrpSpPr/>
              <p:nvPr/>
            </p:nvGrpSpPr>
            <p:grpSpPr>
              <a:xfrm>
                <a:off x="14331570" y="6933498"/>
                <a:ext cx="3700012" cy="1335653"/>
                <a:chOff x="14325597" y="6958898"/>
                <a:chExt cx="3700012" cy="1335653"/>
              </a:xfrm>
            </p:grpSpPr>
            <p:sp>
              <p:nvSpPr>
                <p:cNvPr id="68" name="Symbol zastępczy tekstu 5">
                  <a:extLst>
                    <a:ext uri="{FF2B5EF4-FFF2-40B4-BE49-F238E27FC236}">
                      <a16:creationId xmlns:a16="http://schemas.microsoft.com/office/drawing/2014/main" id="{79555232-D60B-8710-9C6B-A8EBD3CF30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25597" y="7704002"/>
                  <a:ext cx="3700012" cy="590549"/>
                </a:xfrm>
                <a:prstGeom prst="rect">
                  <a:avLst/>
                </a:prstGeom>
              </p:spPr>
              <p:txBody>
                <a:bodyPr vert="horz" lIns="0" tIns="45720" rIns="91440" bIns="45720" rtlCol="0" anchor="t">
                  <a:noAutofit/>
                </a:bodyPr>
                <a:lstStyle>
                  <a:lvl1pPr marL="0" indent="0" algn="l" defTabSz="1371600" rtl="0" eaLnBrk="1" latinLnBrk="0" hangingPunct="1">
                    <a:lnSpc>
                      <a:spcPct val="90000"/>
                    </a:lnSpc>
                    <a:spcBef>
                      <a:spcPts val="1500"/>
                    </a:spcBef>
                    <a:buFont typeface="Arial" panose="020B0604020202020204" pitchFamily="34" charset="0"/>
                    <a:buNone/>
                    <a:defRPr sz="4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524000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135313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47466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3468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7719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4577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1435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8293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10000"/>
                    </a:lnSpc>
                  </a:pPr>
                  <a:r>
                    <a:rPr lang="pl-PL" sz="1800" noProof="1">
                      <a:solidFill>
                        <a:schemeClr val="bg1"/>
                      </a:solidFill>
                      <a:latin typeface="Poppins" pitchFamily="2" charset="0"/>
                      <a:ea typeface="+mn-lt"/>
                      <a:cs typeface="Poppins" pitchFamily="2" charset="0"/>
                    </a:rPr>
                    <a:t>Przychodzą współtworzyć.</a:t>
                  </a:r>
                </a:p>
              </p:txBody>
            </p:sp>
            <p:sp>
              <p:nvSpPr>
                <p:cNvPr id="69" name="Symbol zastępczy tekstu 6">
                  <a:extLst>
                    <a:ext uri="{FF2B5EF4-FFF2-40B4-BE49-F238E27FC236}">
                      <a16:creationId xmlns:a16="http://schemas.microsoft.com/office/drawing/2014/main" id="{12E61E52-E26A-5C3B-82F6-677D47155B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25597" y="6958898"/>
                  <a:ext cx="3295444" cy="634519"/>
                </a:xfrm>
                <a:prstGeom prst="rect">
                  <a:avLst/>
                </a:prstGeom>
              </p:spPr>
              <p:txBody>
                <a:bodyPr vert="horz" lIns="0" tIns="45720" rIns="91440" bIns="45720" rtlCol="0" anchor="t">
                  <a:noAutofit/>
                </a:bodyPr>
                <a:lstStyle>
                  <a:lvl1pPr marL="0" indent="0" algn="l" defTabSz="1371600" rtl="0" eaLnBrk="1" latinLnBrk="0" hangingPunct="1">
                    <a:lnSpc>
                      <a:spcPct val="100000"/>
                    </a:lnSpc>
                    <a:spcBef>
                      <a:spcPts val="1500"/>
                    </a:spcBef>
                    <a:buFont typeface="Arial" panose="020B0604020202020204" pitchFamily="34" charset="0"/>
                    <a:buNone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524000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135313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47466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3468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7719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4577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1435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8293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pl-PL" sz="2100" spc="40" noProof="1">
                      <a:solidFill>
                        <a:schemeClr val="bg1"/>
                      </a:solidFill>
                      <a:latin typeface="Poppins Black" pitchFamily="2" charset="0"/>
                      <a:cs typeface="Poppins Black" pitchFamily="2" charset="0"/>
                    </a:rPr>
                    <a:t>Osoby, które nie przychodzą słuchać</a:t>
                  </a:r>
                </a:p>
              </p:txBody>
            </p:sp>
          </p:grpSp>
          <p:pic>
            <p:nvPicPr>
              <p:cNvPr id="46" name="Grafika 45">
                <a:extLst>
                  <a:ext uri="{FF2B5EF4-FFF2-40B4-BE49-F238E27FC236}">
                    <a16:creationId xmlns:a16="http://schemas.microsoft.com/office/drawing/2014/main" id="{8FD30F44-BA10-9DBC-B88C-F6E7509AC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70720" y="7482210"/>
                <a:ext cx="1321487" cy="666115"/>
              </a:xfrm>
              <a:prstGeom prst="rect">
                <a:avLst/>
              </a:prstGeom>
            </p:spPr>
          </p:pic>
          <p:sp>
            <p:nvSpPr>
              <p:cNvPr id="47" name="Prostokąt zaokrąglony 46">
                <a:extLst>
                  <a:ext uri="{FF2B5EF4-FFF2-40B4-BE49-F238E27FC236}">
                    <a16:creationId xmlns:a16="http://schemas.microsoft.com/office/drawing/2014/main" id="{5D21CCD4-1994-EC4E-78D1-2460A9C0EACA}"/>
                  </a:ext>
                </a:extLst>
              </p:cNvPr>
              <p:cNvSpPr/>
              <p:nvPr/>
            </p:nvSpPr>
            <p:spPr>
              <a:xfrm>
                <a:off x="14026770" y="6613967"/>
                <a:ext cx="3505580" cy="2402600"/>
              </a:xfrm>
              <a:prstGeom prst="roundRect">
                <a:avLst>
                  <a:gd name="adj" fmla="val 14516"/>
                </a:avLst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251999" tIns="251999" rIns="180000" bIns="251999" rtlCol="0" anchor="ctr"/>
              <a:lstStyle/>
              <a:p>
                <a:pPr algn="l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FB4C465-B549-BBEA-A61F-9156BAC567D0}"/>
                </a:ext>
              </a:extLst>
            </p:cNvPr>
            <p:cNvGrpSpPr/>
            <p:nvPr/>
          </p:nvGrpSpPr>
          <p:grpSpPr>
            <a:xfrm>
              <a:off x="6666348" y="6498365"/>
              <a:ext cx="5086508" cy="2402600"/>
              <a:chOff x="6666348" y="6613967"/>
              <a:chExt cx="5086508" cy="2402600"/>
            </a:xfrm>
          </p:grpSpPr>
          <p:grpSp>
            <p:nvGrpSpPr>
              <p:cNvPr id="61" name="Grupa 60">
                <a:extLst>
                  <a:ext uri="{FF2B5EF4-FFF2-40B4-BE49-F238E27FC236}">
                    <a16:creationId xmlns:a16="http://schemas.microsoft.com/office/drawing/2014/main" id="{9458A231-63D2-85FF-5824-73A19D4D57CB}"/>
                  </a:ext>
                </a:extLst>
              </p:cNvPr>
              <p:cNvGrpSpPr/>
              <p:nvPr/>
            </p:nvGrpSpPr>
            <p:grpSpPr>
              <a:xfrm>
                <a:off x="8505932" y="6933498"/>
                <a:ext cx="3246924" cy="1043217"/>
                <a:chOff x="8459788" y="6958898"/>
                <a:chExt cx="3246924" cy="1043217"/>
              </a:xfrm>
            </p:grpSpPr>
            <p:sp>
              <p:nvSpPr>
                <p:cNvPr id="63" name="Symbol zastępczy tekstu 5">
                  <a:extLst>
                    <a:ext uri="{FF2B5EF4-FFF2-40B4-BE49-F238E27FC236}">
                      <a16:creationId xmlns:a16="http://schemas.microsoft.com/office/drawing/2014/main" id="{1D7249F5-8E46-5881-CC7A-88AF7F488B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88275" y="7411566"/>
                  <a:ext cx="3218437" cy="590549"/>
                </a:xfrm>
                <a:prstGeom prst="rect">
                  <a:avLst/>
                </a:prstGeom>
              </p:spPr>
              <p:txBody>
                <a:bodyPr vert="horz" lIns="0" tIns="45720" rIns="91440" bIns="45720" rtlCol="0" anchor="t">
                  <a:noAutofit/>
                </a:bodyPr>
                <a:lstStyle>
                  <a:lvl1pPr marL="0" indent="0" algn="l" defTabSz="1371600" rtl="0" eaLnBrk="1" latinLnBrk="0" hangingPunct="1">
                    <a:lnSpc>
                      <a:spcPct val="90000"/>
                    </a:lnSpc>
                    <a:spcBef>
                      <a:spcPts val="1500"/>
                    </a:spcBef>
                    <a:buFont typeface="Arial" panose="020B0604020202020204" pitchFamily="34" charset="0"/>
                    <a:buNone/>
                    <a:defRPr sz="4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524000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135313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47466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3468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7719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4577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1435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8293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10000"/>
                    </a:lnSpc>
                  </a:pPr>
                  <a:r>
                    <a:rPr lang="pl-PL" sz="1800" noProof="1">
                      <a:solidFill>
                        <a:schemeClr val="bg1"/>
                      </a:solidFill>
                      <a:latin typeface="Poppins" pitchFamily="2" charset="0"/>
                      <a:ea typeface="+mn-lt"/>
                      <a:cs typeface="Poppins" pitchFamily="2" charset="0"/>
                    </a:rPr>
                    <a:t>Są częścią ekosystemu, który współtworzy przyszłość biznesu.</a:t>
                  </a:r>
                </a:p>
              </p:txBody>
            </p:sp>
            <p:sp>
              <p:nvSpPr>
                <p:cNvPr id="64" name="Symbol zastępczy tekstu 6">
                  <a:extLst>
                    <a:ext uri="{FF2B5EF4-FFF2-40B4-BE49-F238E27FC236}">
                      <a16:creationId xmlns:a16="http://schemas.microsoft.com/office/drawing/2014/main" id="{ACFAE3CA-BC87-D616-C378-4DC2FA67FF6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59788" y="6958898"/>
                  <a:ext cx="3218437" cy="634519"/>
                </a:xfrm>
                <a:prstGeom prst="rect">
                  <a:avLst/>
                </a:prstGeom>
              </p:spPr>
              <p:txBody>
                <a:bodyPr vert="horz" lIns="0" tIns="45720" rIns="91440" bIns="45720" rtlCol="0" anchor="t">
                  <a:noAutofit/>
                </a:bodyPr>
                <a:lstStyle>
                  <a:lvl1pPr marL="0" indent="0" algn="l" defTabSz="1371600" rtl="0" eaLnBrk="1" latinLnBrk="0" hangingPunct="1">
                    <a:lnSpc>
                      <a:spcPct val="100000"/>
                    </a:lnSpc>
                    <a:spcBef>
                      <a:spcPts val="1500"/>
                    </a:spcBef>
                    <a:buFont typeface="Arial" panose="020B0604020202020204" pitchFamily="34" charset="0"/>
                    <a:buNone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1524000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3135313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3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47466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6346825" indent="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None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7719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4577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51435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829300" indent="-342900" algn="l" defTabSz="13716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pl-PL" sz="2100" spc="40" noProof="1">
                      <a:solidFill>
                        <a:schemeClr val="bg1"/>
                      </a:solidFill>
                      <a:latin typeface="Poppins Black" pitchFamily="2" charset="0"/>
                      <a:cs typeface="Poppins Black" pitchFamily="2" charset="0"/>
                    </a:rPr>
                    <a:t>Nie są publicznością</a:t>
                  </a:r>
                </a:p>
              </p:txBody>
            </p:sp>
          </p:grpSp>
          <p:pic>
            <p:nvPicPr>
              <p:cNvPr id="44" name="Grafika 43">
                <a:extLst>
                  <a:ext uri="{FF2B5EF4-FFF2-40B4-BE49-F238E27FC236}">
                    <a16:creationId xmlns:a16="http://schemas.microsoft.com/office/drawing/2014/main" id="{ED6725A5-DFEF-9799-D135-7F21584C3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666348" y="7482210"/>
                <a:ext cx="1321487" cy="666115"/>
              </a:xfrm>
              <a:prstGeom prst="rect">
                <a:avLst/>
              </a:prstGeom>
            </p:spPr>
          </p:pic>
          <p:sp>
            <p:nvSpPr>
              <p:cNvPr id="51" name="Prostokąt zaokrąglony 50">
                <a:extLst>
                  <a:ext uri="{FF2B5EF4-FFF2-40B4-BE49-F238E27FC236}">
                    <a16:creationId xmlns:a16="http://schemas.microsoft.com/office/drawing/2014/main" id="{5802FCD9-EA5F-11F2-94F3-D70876B91E53}"/>
                  </a:ext>
                </a:extLst>
              </p:cNvPr>
              <p:cNvSpPr/>
              <p:nvPr/>
            </p:nvSpPr>
            <p:spPr>
              <a:xfrm>
                <a:off x="8201132" y="6613967"/>
                <a:ext cx="3505580" cy="2402600"/>
              </a:xfrm>
              <a:prstGeom prst="roundRect">
                <a:avLst>
                  <a:gd name="adj" fmla="val 14516"/>
                </a:avLst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251999" tIns="251999" rIns="180000" bIns="251999" rtlCol="0" anchor="ctr"/>
              <a:lstStyle/>
              <a:p>
                <a:pPr algn="l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" name="Grafika 4">
              <a:extLst>
                <a:ext uri="{FF2B5EF4-FFF2-40B4-BE49-F238E27FC236}">
                  <a16:creationId xmlns:a16="http://schemas.microsoft.com/office/drawing/2014/main" id="{456C400D-EF08-E81A-C342-379FFFB296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5777" y="3624998"/>
              <a:ext cx="1321487" cy="666115"/>
            </a:xfrm>
            <a:prstGeom prst="rect">
              <a:avLst/>
            </a:prstGeom>
          </p:spPr>
        </p:pic>
      </p:grpSp>
      <p:pic>
        <p:nvPicPr>
          <p:cNvPr id="8" name="Grafika 7">
            <a:extLst>
              <a:ext uri="{FF2B5EF4-FFF2-40B4-BE49-F238E27FC236}">
                <a16:creationId xmlns:a16="http://schemas.microsoft.com/office/drawing/2014/main" id="{9923DB1B-2D6F-71EF-850B-8976AEB286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17634" y="9830396"/>
            <a:ext cx="2211837" cy="6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7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A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3AB05-E132-AFB9-7420-7CEAA0F8A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2913E82-A868-1EE3-2C26-AD355A856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464" y="-11431"/>
            <a:ext cx="6145509" cy="10291677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6209459-081E-065F-3E20-C2894E772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4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016FF66-B4D7-5A08-D0E4-B469ABCD1B75}"/>
              </a:ext>
            </a:extLst>
          </p:cNvPr>
          <p:cNvSpPr txBox="1"/>
          <p:nvPr/>
        </p:nvSpPr>
        <p:spPr>
          <a:xfrm>
            <a:off x="742584" y="993077"/>
            <a:ext cx="1010188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4000" b="1">
                <a:solidFill>
                  <a:schemeClr val="accent2"/>
                </a:solidFill>
                <a:latin typeface="Akt SemiBold" pitchFamily="2" charset="0"/>
                <a:cs typeface="Akt SemiBold" pitchFamily="2" charset="0"/>
              </a:rPr>
              <a:t>Tematy, które wyrastają bezpośrednio</a:t>
            </a:r>
          </a:p>
          <a:p>
            <a:pPr>
              <a:lnSpc>
                <a:spcPct val="90000"/>
              </a:lnSpc>
            </a:pPr>
            <a:r>
              <a:rPr lang="pl-PL" sz="4000" b="1">
                <a:solidFill>
                  <a:schemeClr val="accent2"/>
                </a:solidFill>
                <a:latin typeface="Akt SemiBold" pitchFamily="2" charset="0"/>
                <a:cs typeface="Akt SemiBold" pitchFamily="2" charset="0"/>
              </a:rPr>
              <a:t> z treści i wartości Forbes </a:t>
            </a:r>
            <a:r>
              <a:rPr lang="pl-PL" sz="4000" b="1" err="1">
                <a:solidFill>
                  <a:schemeClr val="accent2"/>
                </a:solidFill>
                <a:latin typeface="Akt SemiBold" pitchFamily="2" charset="0"/>
                <a:cs typeface="Akt SemiBold" pitchFamily="2" charset="0"/>
              </a:rPr>
              <a:t>Women</a:t>
            </a:r>
            <a:endParaRPr lang="pl-PL" sz="4000" b="1" noProof="0">
              <a:solidFill>
                <a:schemeClr val="accent2"/>
              </a:solidFill>
              <a:effectLst/>
              <a:latin typeface="Akt SemiBold" pitchFamily="2" charset="0"/>
              <a:cs typeface="Akt SemiBold" pitchFamily="2" charset="0"/>
            </a:endParaRPr>
          </a:p>
        </p:txBody>
      </p:sp>
      <p:sp>
        <p:nvSpPr>
          <p:cNvPr id="62" name="Footer Placeholder 4">
            <a:extLst>
              <a:ext uri="{FF2B5EF4-FFF2-40B4-BE49-F238E27FC236}">
                <a16:creationId xmlns:a16="http://schemas.microsoft.com/office/drawing/2014/main" id="{8C967B3A-EAB3-2269-1A2D-BE634806AEEA}"/>
              </a:ext>
            </a:extLst>
          </p:cNvPr>
          <p:cNvSpPr txBox="1">
            <a:spLocks/>
          </p:cNvSpPr>
          <p:nvPr/>
        </p:nvSpPr>
        <p:spPr>
          <a:xfrm>
            <a:off x="719138" y="3257523"/>
            <a:ext cx="12685713" cy="85848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1400" b="0" i="0" kern="1200">
                <a:solidFill>
                  <a:schemeClr val="tx1"/>
                </a:solidFill>
                <a:latin typeface="Akt Light" pitchFamily="2" charset="0"/>
                <a:ea typeface="+mn-ea"/>
                <a:cs typeface="Akt Light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err="1">
                <a:solidFill>
                  <a:schemeClr val="bg1"/>
                </a:solidFill>
              </a:rPr>
              <a:t>Kluczowe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err="1">
                <a:solidFill>
                  <a:schemeClr val="bg1"/>
                </a:solidFill>
              </a:rPr>
              <a:t>ścieżki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err="1">
                <a:solidFill>
                  <a:schemeClr val="bg1"/>
                </a:solidFill>
              </a:rPr>
              <a:t>tematyczne</a:t>
            </a:r>
            <a:r>
              <a:rPr lang="pl-PL" sz="360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6" name="Symbol zastępczy zawartości 2">
            <a:extLst>
              <a:ext uri="{FF2B5EF4-FFF2-40B4-BE49-F238E27FC236}">
                <a16:creationId xmlns:a16="http://schemas.microsoft.com/office/drawing/2014/main" id="{AB0D5DD7-C149-1B8F-FEB0-A2A56606AA26}"/>
              </a:ext>
            </a:extLst>
          </p:cNvPr>
          <p:cNvSpPr txBox="1">
            <a:spLocks/>
          </p:cNvSpPr>
          <p:nvPr/>
        </p:nvSpPr>
        <p:spPr>
          <a:xfrm>
            <a:off x="3197020" y="4297723"/>
            <a:ext cx="10241417" cy="5089089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Historie, które zmieniły rynek</a:t>
            </a:r>
          </a:p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Inspirujące historie sukcesu – realne </a:t>
            </a:r>
            <a:r>
              <a:rPr lang="pl-PL" sz="2400" err="1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case</a:t>
            </a: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 </a:t>
            </a:r>
            <a:r>
              <a:rPr lang="pl-PL" sz="2400" err="1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studies</a:t>
            </a: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Kompetencje, które dają wpływ</a:t>
            </a:r>
          </a:p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Zmiana, relacje i nowy rozdział</a:t>
            </a:r>
          </a:p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Networking: rozmowy, które mogą zmienić kolejny krok</a:t>
            </a:r>
          </a:p>
          <a:p>
            <a:pPr>
              <a:lnSpc>
                <a:spcPct val="110000"/>
              </a:lnSpc>
              <a:spcBef>
                <a:spcPts val="3000"/>
              </a:spcBef>
            </a:pPr>
            <a:r>
              <a:rPr lang="pl-PL" sz="2400">
                <a:solidFill>
                  <a:schemeClr val="bg1"/>
                </a:solidFill>
                <a:latin typeface="Poppins Medium" pitchFamily="2" charset="0"/>
                <a:cs typeface="Poppins Medium" pitchFamily="2" charset="0"/>
              </a:rPr>
              <a:t>Warsztaty: konkretne narzędzia na kolejny krok 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D0DE99F4-F438-FE39-9081-FFEC0BFFCBF8}"/>
              </a:ext>
            </a:extLst>
          </p:cNvPr>
          <p:cNvGrpSpPr/>
          <p:nvPr/>
        </p:nvGrpSpPr>
        <p:grpSpPr>
          <a:xfrm>
            <a:off x="2263108" y="4435754"/>
            <a:ext cx="605812" cy="327505"/>
            <a:chOff x="2188308" y="4373208"/>
            <a:chExt cx="605812" cy="327505"/>
          </a:xfrm>
        </p:grpSpPr>
        <p:sp>
          <p:nvSpPr>
            <p:cNvPr id="35" name="Prostokąt zaokrąglony 34">
              <a:extLst>
                <a:ext uri="{FF2B5EF4-FFF2-40B4-BE49-F238E27FC236}">
                  <a16:creationId xmlns:a16="http://schemas.microsoft.com/office/drawing/2014/main" id="{C0800E0E-DC1C-A10F-A475-84DADAD778FF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34" name="Grafika 33">
              <a:extLst>
                <a:ext uri="{FF2B5EF4-FFF2-40B4-BE49-F238E27FC236}">
                  <a16:creationId xmlns:a16="http://schemas.microsoft.com/office/drawing/2014/main" id="{CF2663A2-D645-B0F5-481C-BBFFC5DC3F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E268AC91-2584-4732-23A4-49D264F689E1}"/>
              </a:ext>
            </a:extLst>
          </p:cNvPr>
          <p:cNvGrpSpPr/>
          <p:nvPr/>
        </p:nvGrpSpPr>
        <p:grpSpPr>
          <a:xfrm>
            <a:off x="2263108" y="5144734"/>
            <a:ext cx="605812" cy="327505"/>
            <a:chOff x="2188308" y="4373208"/>
            <a:chExt cx="605812" cy="327505"/>
          </a:xfrm>
        </p:grpSpPr>
        <p:sp>
          <p:nvSpPr>
            <p:cNvPr id="39" name="Prostokąt zaokrąglony 38">
              <a:extLst>
                <a:ext uri="{FF2B5EF4-FFF2-40B4-BE49-F238E27FC236}">
                  <a16:creationId xmlns:a16="http://schemas.microsoft.com/office/drawing/2014/main" id="{A41DEEF0-0055-066C-3E04-D16F405629C2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1" name="Grafika 40">
              <a:extLst>
                <a:ext uri="{FF2B5EF4-FFF2-40B4-BE49-F238E27FC236}">
                  <a16:creationId xmlns:a16="http://schemas.microsoft.com/office/drawing/2014/main" id="{6DC36BC5-3695-FA7A-C3AF-E6B604A7AC2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42" name="Grupa 41">
            <a:extLst>
              <a:ext uri="{FF2B5EF4-FFF2-40B4-BE49-F238E27FC236}">
                <a16:creationId xmlns:a16="http://schemas.microsoft.com/office/drawing/2014/main" id="{B73927FB-7197-CA05-7247-A2ED3DAFB466}"/>
              </a:ext>
            </a:extLst>
          </p:cNvPr>
          <p:cNvGrpSpPr/>
          <p:nvPr/>
        </p:nvGrpSpPr>
        <p:grpSpPr>
          <a:xfrm>
            <a:off x="2263108" y="5961735"/>
            <a:ext cx="605812" cy="327505"/>
            <a:chOff x="2188308" y="4373208"/>
            <a:chExt cx="605812" cy="327505"/>
          </a:xfrm>
        </p:grpSpPr>
        <p:sp>
          <p:nvSpPr>
            <p:cNvPr id="44" name="Prostokąt zaokrąglony 43">
              <a:extLst>
                <a:ext uri="{FF2B5EF4-FFF2-40B4-BE49-F238E27FC236}">
                  <a16:creationId xmlns:a16="http://schemas.microsoft.com/office/drawing/2014/main" id="{59DE8151-46DB-81A5-7DF8-1F0A6F117616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5" name="Grafika 44">
              <a:extLst>
                <a:ext uri="{FF2B5EF4-FFF2-40B4-BE49-F238E27FC236}">
                  <a16:creationId xmlns:a16="http://schemas.microsoft.com/office/drawing/2014/main" id="{3D9E1646-7B06-E484-2058-31F5FE947D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51" name="Grupa 50">
            <a:extLst>
              <a:ext uri="{FF2B5EF4-FFF2-40B4-BE49-F238E27FC236}">
                <a16:creationId xmlns:a16="http://schemas.microsoft.com/office/drawing/2014/main" id="{789F2E49-956B-132C-D7FD-B39CFADF4C26}"/>
              </a:ext>
            </a:extLst>
          </p:cNvPr>
          <p:cNvGrpSpPr/>
          <p:nvPr/>
        </p:nvGrpSpPr>
        <p:grpSpPr>
          <a:xfrm>
            <a:off x="2263108" y="6772736"/>
            <a:ext cx="605812" cy="327505"/>
            <a:chOff x="2188308" y="4373208"/>
            <a:chExt cx="605812" cy="327505"/>
          </a:xfrm>
        </p:grpSpPr>
        <p:sp>
          <p:nvSpPr>
            <p:cNvPr id="52" name="Prostokąt zaokrąglony 51">
              <a:extLst>
                <a:ext uri="{FF2B5EF4-FFF2-40B4-BE49-F238E27FC236}">
                  <a16:creationId xmlns:a16="http://schemas.microsoft.com/office/drawing/2014/main" id="{8CDC4836-BE19-7827-B3C7-FE48E5E95045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53" name="Grafika 52">
              <a:extLst>
                <a:ext uri="{FF2B5EF4-FFF2-40B4-BE49-F238E27FC236}">
                  <a16:creationId xmlns:a16="http://schemas.microsoft.com/office/drawing/2014/main" id="{F8457AFE-CF57-B6D9-B326-FFBFFCA4D6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54" name="Grupa 53">
            <a:extLst>
              <a:ext uri="{FF2B5EF4-FFF2-40B4-BE49-F238E27FC236}">
                <a16:creationId xmlns:a16="http://schemas.microsoft.com/office/drawing/2014/main" id="{77D24D77-7828-D1FF-69B2-4A97601DDD8C}"/>
              </a:ext>
            </a:extLst>
          </p:cNvPr>
          <p:cNvGrpSpPr/>
          <p:nvPr/>
        </p:nvGrpSpPr>
        <p:grpSpPr>
          <a:xfrm>
            <a:off x="2263108" y="7583737"/>
            <a:ext cx="605812" cy="327505"/>
            <a:chOff x="2188308" y="4373208"/>
            <a:chExt cx="605812" cy="327505"/>
          </a:xfrm>
        </p:grpSpPr>
        <p:sp>
          <p:nvSpPr>
            <p:cNvPr id="56" name="Prostokąt zaokrąglony 55">
              <a:extLst>
                <a:ext uri="{FF2B5EF4-FFF2-40B4-BE49-F238E27FC236}">
                  <a16:creationId xmlns:a16="http://schemas.microsoft.com/office/drawing/2014/main" id="{59F1A6AD-B481-DAFF-DFE9-B8B7711CFEFF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57" name="Grafika 56">
              <a:extLst>
                <a:ext uri="{FF2B5EF4-FFF2-40B4-BE49-F238E27FC236}">
                  <a16:creationId xmlns:a16="http://schemas.microsoft.com/office/drawing/2014/main" id="{D2A0F38D-230F-EFE1-5A7F-CA2E4F2710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pic>
        <p:nvPicPr>
          <p:cNvPr id="5" name="RASP white">
            <a:extLst>
              <a:ext uri="{FF2B5EF4-FFF2-40B4-BE49-F238E27FC236}">
                <a16:creationId xmlns:a16="http://schemas.microsoft.com/office/drawing/2014/main" id="{F085A2C9-5CDD-B52B-32A4-BC5F206940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  <p:grpSp>
        <p:nvGrpSpPr>
          <p:cNvPr id="11" name="Grupa 10">
            <a:extLst>
              <a:ext uri="{FF2B5EF4-FFF2-40B4-BE49-F238E27FC236}">
                <a16:creationId xmlns:a16="http://schemas.microsoft.com/office/drawing/2014/main" id="{10F5068C-1EDD-484A-2C99-6F2619DC6F25}"/>
              </a:ext>
            </a:extLst>
          </p:cNvPr>
          <p:cNvGrpSpPr/>
          <p:nvPr/>
        </p:nvGrpSpPr>
        <p:grpSpPr>
          <a:xfrm>
            <a:off x="2263108" y="8337637"/>
            <a:ext cx="605812" cy="327505"/>
            <a:chOff x="2188308" y="4373208"/>
            <a:chExt cx="605812" cy="327505"/>
          </a:xfrm>
        </p:grpSpPr>
        <p:sp>
          <p:nvSpPr>
            <p:cNvPr id="12" name="Prostokąt zaokrąglony 55">
              <a:extLst>
                <a:ext uri="{FF2B5EF4-FFF2-40B4-BE49-F238E27FC236}">
                  <a16:creationId xmlns:a16="http://schemas.microsoft.com/office/drawing/2014/main" id="{A8A5CE01-66E9-2282-4882-A80E784961CA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13" name="Grafika 12">
              <a:extLst>
                <a:ext uri="{FF2B5EF4-FFF2-40B4-BE49-F238E27FC236}">
                  <a16:creationId xmlns:a16="http://schemas.microsoft.com/office/drawing/2014/main" id="{B637E11F-AC1F-9AD4-0266-239ABCCB55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658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A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E4242-10D0-3201-F8A7-705D740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484FEA2-B7A4-8C4B-AC61-CD89F7CD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5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6D94E46F-2A93-35C3-027E-4FE1DEAA9BF8}"/>
              </a:ext>
            </a:extLst>
          </p:cNvPr>
          <p:cNvSpPr txBox="1">
            <a:spLocks/>
          </p:cNvSpPr>
          <p:nvPr/>
        </p:nvSpPr>
        <p:spPr>
          <a:xfrm>
            <a:off x="700788" y="1095614"/>
            <a:ext cx="16760271" cy="19883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</a:pPr>
            <a:r>
              <a:rPr lang="pl-PL" sz="5500" b="1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 </a:t>
            </a:r>
            <a:br>
              <a:rPr lang="pl-PL" sz="5500" b="1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</a:br>
            <a:r>
              <a:rPr lang="pl-PL" sz="55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w modelu 360°</a:t>
            </a:r>
          </a:p>
        </p:txBody>
      </p:sp>
      <p:grpSp>
        <p:nvGrpSpPr>
          <p:cNvPr id="45" name="Grupa 44">
            <a:extLst>
              <a:ext uri="{FF2B5EF4-FFF2-40B4-BE49-F238E27FC236}">
                <a16:creationId xmlns:a16="http://schemas.microsoft.com/office/drawing/2014/main" id="{6E5D4B2B-1CBE-6036-C808-5E5C7D794874}"/>
              </a:ext>
            </a:extLst>
          </p:cNvPr>
          <p:cNvGrpSpPr/>
          <p:nvPr/>
        </p:nvGrpSpPr>
        <p:grpSpPr>
          <a:xfrm>
            <a:off x="6396924" y="4081438"/>
            <a:ext cx="5472112" cy="3887681"/>
            <a:chOff x="6396924" y="4315091"/>
            <a:chExt cx="5472112" cy="3887681"/>
          </a:xfrm>
        </p:grpSpPr>
        <p:sp>
          <p:nvSpPr>
            <p:cNvPr id="24" name="Prostokąt zaokrąglony 23">
              <a:extLst>
                <a:ext uri="{FF2B5EF4-FFF2-40B4-BE49-F238E27FC236}">
                  <a16:creationId xmlns:a16="http://schemas.microsoft.com/office/drawing/2014/main" id="{78350447-1880-C11C-79D5-359340D3634A}"/>
                </a:ext>
              </a:extLst>
            </p:cNvPr>
            <p:cNvSpPr/>
            <p:nvPr/>
          </p:nvSpPr>
          <p:spPr>
            <a:xfrm>
              <a:off x="6396924" y="4315091"/>
              <a:ext cx="5472112" cy="3887681"/>
            </a:xfrm>
            <a:prstGeom prst="roundRect">
              <a:avLst>
                <a:gd name="adj" fmla="val 8175"/>
              </a:avLst>
            </a:prstGeom>
            <a:solidFill>
              <a:schemeClr val="accent4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7" name="Symbol zastępczy tekstu 5">
              <a:extLst>
                <a:ext uri="{FF2B5EF4-FFF2-40B4-BE49-F238E27FC236}">
                  <a16:creationId xmlns:a16="http://schemas.microsoft.com/office/drawing/2014/main" id="{4E82B2ED-B872-F52A-D7AD-A80E84DFBA6B}"/>
                </a:ext>
              </a:extLst>
            </p:cNvPr>
            <p:cNvSpPr txBox="1">
              <a:spLocks/>
            </p:cNvSpPr>
            <p:nvPr/>
          </p:nvSpPr>
          <p:spPr>
            <a:xfrm>
              <a:off x="6737164" y="5688936"/>
              <a:ext cx="4702693" cy="2420898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9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prestiżowy summit   </a:t>
              </a:r>
            </a:p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wystąpienia, case study,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rozmowy, warsztaty  </a:t>
              </a:r>
            </a:p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networking tematyczny, spotkania zamknięte VIP – bezpośrednia interakcja buduje zaufanie, relacje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i wartość biznesową </a:t>
              </a:r>
            </a:p>
          </p:txBody>
        </p:sp>
        <p:sp>
          <p:nvSpPr>
            <p:cNvPr id="39" name="Symbol zastępczy tekstu 6">
              <a:extLst>
                <a:ext uri="{FF2B5EF4-FFF2-40B4-BE49-F238E27FC236}">
                  <a16:creationId xmlns:a16="http://schemas.microsoft.com/office/drawing/2014/main" id="{2C68A05D-129E-EF27-87ED-4F8E9C5DEDC7}"/>
                </a:ext>
              </a:extLst>
            </p:cNvPr>
            <p:cNvSpPr txBox="1">
              <a:spLocks/>
            </p:cNvSpPr>
            <p:nvPr/>
          </p:nvSpPr>
          <p:spPr>
            <a:xfrm>
              <a:off x="6737164" y="4498982"/>
              <a:ext cx="4972159" cy="912474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pl-PL" sz="2300" b="1" noProof="1">
                  <a:solidFill>
                    <a:schemeClr val="accent2"/>
                  </a:solidFill>
                  <a:latin typeface="Poppins Black" pitchFamily="2" charset="0"/>
                  <a:cs typeface="Poppins Black" pitchFamily="2" charset="0"/>
                </a:rPr>
                <a:t>W TRAKCIE WYDARZENIA             </a:t>
              </a:r>
              <a:br>
                <a:rPr lang="pl-PL" sz="2300" noProof="1">
                  <a:latin typeface="Poppins" pitchFamily="2" charset="0"/>
                  <a:cs typeface="Poppins" pitchFamily="2" charset="0"/>
                </a:rPr>
              </a:br>
              <a:r>
                <a:rPr lang="pl-PL" sz="2300" noProof="1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Doświadczenie, relacje, zaufanie</a:t>
              </a:r>
            </a:p>
          </p:txBody>
        </p:sp>
        <p:cxnSp>
          <p:nvCxnSpPr>
            <p:cNvPr id="42" name="Łącznik prosty 41">
              <a:extLst>
                <a:ext uri="{FF2B5EF4-FFF2-40B4-BE49-F238E27FC236}">
                  <a16:creationId xmlns:a16="http://schemas.microsoft.com/office/drawing/2014/main" id="{3909DB3F-CDFE-CC19-F1D4-793C7E681926}"/>
                </a:ext>
              </a:extLst>
            </p:cNvPr>
            <p:cNvCxnSpPr/>
            <p:nvPr/>
          </p:nvCxnSpPr>
          <p:spPr>
            <a:xfrm>
              <a:off x="6396924" y="5507665"/>
              <a:ext cx="5472112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2B70B6A3-2C5B-4002-4004-F4DC85B4D8DF}"/>
              </a:ext>
            </a:extLst>
          </p:cNvPr>
          <p:cNvGrpSpPr/>
          <p:nvPr/>
        </p:nvGrpSpPr>
        <p:grpSpPr>
          <a:xfrm>
            <a:off x="719138" y="4081438"/>
            <a:ext cx="5472112" cy="3887681"/>
            <a:chOff x="719138" y="4315091"/>
            <a:chExt cx="5472112" cy="3887681"/>
          </a:xfrm>
        </p:grpSpPr>
        <p:sp>
          <p:nvSpPr>
            <p:cNvPr id="4" name="Prostokąt zaokrąglony 3">
              <a:extLst>
                <a:ext uri="{FF2B5EF4-FFF2-40B4-BE49-F238E27FC236}">
                  <a16:creationId xmlns:a16="http://schemas.microsoft.com/office/drawing/2014/main" id="{FF49B96A-92F2-5240-2C95-42E33DBAB3DE}"/>
                </a:ext>
              </a:extLst>
            </p:cNvPr>
            <p:cNvSpPr/>
            <p:nvPr/>
          </p:nvSpPr>
          <p:spPr>
            <a:xfrm>
              <a:off x="719138" y="4315091"/>
              <a:ext cx="5472112" cy="3887681"/>
            </a:xfrm>
            <a:prstGeom prst="roundRect">
              <a:avLst>
                <a:gd name="adj" fmla="val 8175"/>
              </a:avLst>
            </a:prstGeom>
            <a:solidFill>
              <a:schemeClr val="accent4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5" name="Symbol zastępczy tekstu 5">
              <a:extLst>
                <a:ext uri="{FF2B5EF4-FFF2-40B4-BE49-F238E27FC236}">
                  <a16:creationId xmlns:a16="http://schemas.microsoft.com/office/drawing/2014/main" id="{46033D83-5D75-B1CA-A90D-9FD911EB30C9}"/>
                </a:ext>
              </a:extLst>
            </p:cNvPr>
            <p:cNvSpPr txBox="1">
              <a:spLocks/>
            </p:cNvSpPr>
            <p:nvPr/>
          </p:nvSpPr>
          <p:spPr>
            <a:xfrm>
              <a:off x="1059378" y="5688936"/>
              <a:ext cx="4928884" cy="2204676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9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kampania w mediach RASP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i kanałach Digital  </a:t>
              </a:r>
            </a:p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artykuły, social media, formaty contentowe – budujemy zasięg, narrację i oczekiwanie </a:t>
              </a:r>
            </a:p>
          </p:txBody>
        </p:sp>
        <p:sp>
          <p:nvSpPr>
            <p:cNvPr id="36" name="Symbol zastępczy tekstu 6">
              <a:extLst>
                <a:ext uri="{FF2B5EF4-FFF2-40B4-BE49-F238E27FC236}">
                  <a16:creationId xmlns:a16="http://schemas.microsoft.com/office/drawing/2014/main" id="{7F4B196F-5A01-8457-B295-9F0DA2A0612B}"/>
                </a:ext>
              </a:extLst>
            </p:cNvPr>
            <p:cNvSpPr txBox="1">
              <a:spLocks/>
            </p:cNvSpPr>
            <p:nvPr/>
          </p:nvSpPr>
          <p:spPr>
            <a:xfrm>
              <a:off x="1059378" y="4498981"/>
              <a:ext cx="4702693" cy="634519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pl-PL" sz="2300" b="1" noProof="1">
                  <a:solidFill>
                    <a:schemeClr val="accent2"/>
                  </a:solidFill>
                  <a:latin typeface="Poppins Black" pitchFamily="2" charset="0"/>
                  <a:cs typeface="Poppins Black" pitchFamily="2" charset="0"/>
                </a:rPr>
                <a:t>PRZED WYDARZENIEM             </a:t>
              </a:r>
              <a:br>
                <a:rPr lang="pl-PL" sz="2300" noProof="1">
                  <a:latin typeface="Poppins" pitchFamily="2" charset="0"/>
                  <a:cs typeface="Poppins" pitchFamily="2" charset="0"/>
                </a:rPr>
              </a:br>
              <a:r>
                <a:rPr lang="pl-PL" sz="2300" noProof="1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Uwaga i kontekst</a:t>
              </a:r>
            </a:p>
          </p:txBody>
        </p:sp>
        <p:cxnSp>
          <p:nvCxnSpPr>
            <p:cNvPr id="43" name="Łącznik prosty 42">
              <a:extLst>
                <a:ext uri="{FF2B5EF4-FFF2-40B4-BE49-F238E27FC236}">
                  <a16:creationId xmlns:a16="http://schemas.microsoft.com/office/drawing/2014/main" id="{DF2923A2-807D-E08F-5970-4F2C3560BC1C}"/>
                </a:ext>
              </a:extLst>
            </p:cNvPr>
            <p:cNvCxnSpPr>
              <a:cxnSpLocks/>
            </p:cNvCxnSpPr>
            <p:nvPr/>
          </p:nvCxnSpPr>
          <p:spPr>
            <a:xfrm>
              <a:off x="719138" y="5507665"/>
              <a:ext cx="5472112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a 45">
            <a:extLst>
              <a:ext uri="{FF2B5EF4-FFF2-40B4-BE49-F238E27FC236}">
                <a16:creationId xmlns:a16="http://schemas.microsoft.com/office/drawing/2014/main" id="{EFCD2A0F-EFD3-F1F0-7B57-CD99815A66F0}"/>
              </a:ext>
            </a:extLst>
          </p:cNvPr>
          <p:cNvGrpSpPr/>
          <p:nvPr/>
        </p:nvGrpSpPr>
        <p:grpSpPr>
          <a:xfrm>
            <a:off x="12074710" y="4081438"/>
            <a:ext cx="5472112" cy="3887681"/>
            <a:chOff x="12074710" y="4315091"/>
            <a:chExt cx="5472112" cy="3887681"/>
          </a:xfrm>
        </p:grpSpPr>
        <p:sp>
          <p:nvSpPr>
            <p:cNvPr id="27" name="Prostokąt zaokrąglony 26">
              <a:extLst>
                <a:ext uri="{FF2B5EF4-FFF2-40B4-BE49-F238E27FC236}">
                  <a16:creationId xmlns:a16="http://schemas.microsoft.com/office/drawing/2014/main" id="{BE6576FE-2976-7329-92A1-C73BDC8BB310}"/>
                </a:ext>
              </a:extLst>
            </p:cNvPr>
            <p:cNvSpPr/>
            <p:nvPr/>
          </p:nvSpPr>
          <p:spPr>
            <a:xfrm>
              <a:off x="12074710" y="4315091"/>
              <a:ext cx="5472112" cy="3887681"/>
            </a:xfrm>
            <a:prstGeom prst="roundRect">
              <a:avLst>
                <a:gd name="adj" fmla="val 8175"/>
              </a:avLst>
            </a:prstGeom>
            <a:solidFill>
              <a:srgbClr val="A1A1E7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8" name="Symbol zastępczy tekstu 5">
              <a:extLst>
                <a:ext uri="{FF2B5EF4-FFF2-40B4-BE49-F238E27FC236}">
                  <a16:creationId xmlns:a16="http://schemas.microsoft.com/office/drawing/2014/main" id="{EA00E156-C206-AE9C-BF74-6E4B46608312}"/>
                </a:ext>
              </a:extLst>
            </p:cNvPr>
            <p:cNvSpPr txBox="1">
              <a:spLocks/>
            </p:cNvSpPr>
            <p:nvPr/>
          </p:nvSpPr>
          <p:spPr>
            <a:xfrm>
              <a:off x="12414951" y="5688936"/>
              <a:ext cx="4813672" cy="2324688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9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FF0000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publikacje, wywiady, materiały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video, podcasty  </a:t>
              </a:r>
            </a:p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FF0000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obecność w mediach RASP   </a:t>
              </a:r>
            </a:p>
            <a:p>
              <a:pPr marL="213750" indent="-213750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Clr>
                  <a:srgbClr val="FF0000"/>
                </a:buClr>
                <a:buSzPct val="120000"/>
                <a:buFont typeface="Arial" panose="020B0604020202020204" pitchFamily="34" charset="0"/>
                <a:buChar char="•"/>
              </a:pP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kontynuacja relacji i projektów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– budujemy długofalową widoczność </a:t>
              </a:r>
              <a:b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</a:br>
              <a:r>
                <a:rPr lang="pl-PL" sz="1800" noProof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i pozycję </a:t>
              </a:r>
            </a:p>
          </p:txBody>
        </p:sp>
        <p:sp>
          <p:nvSpPr>
            <p:cNvPr id="40" name="Symbol zastępczy tekstu 6">
              <a:extLst>
                <a:ext uri="{FF2B5EF4-FFF2-40B4-BE49-F238E27FC236}">
                  <a16:creationId xmlns:a16="http://schemas.microsoft.com/office/drawing/2014/main" id="{C656142E-5D51-95E4-A80E-DA10478019FE}"/>
                </a:ext>
              </a:extLst>
            </p:cNvPr>
            <p:cNvSpPr txBox="1">
              <a:spLocks/>
            </p:cNvSpPr>
            <p:nvPr/>
          </p:nvSpPr>
          <p:spPr>
            <a:xfrm>
              <a:off x="12414951" y="4498981"/>
              <a:ext cx="4813672" cy="634519"/>
            </a:xfrm>
            <a:prstGeom prst="rect">
              <a:avLst/>
            </a:prstGeom>
          </p:spPr>
          <p:txBody>
            <a:bodyPr vert="horz" lIns="0" tIns="45720" rIns="91440" bIns="45720" rtlCol="0" anchor="t">
              <a:noAutofit/>
            </a:bodyPr>
            <a:lstStyle>
              <a:lvl1pPr marL="0" indent="0" algn="l" defTabSz="1371600" rtl="0" eaLnBrk="1" latinLnBrk="0" hangingPunct="1">
                <a:lnSpc>
                  <a:spcPct val="100000"/>
                </a:lnSpc>
                <a:spcBef>
                  <a:spcPts val="15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24000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313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3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466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346825" indent="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7719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4577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1435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829300" indent="-342900" algn="l" defTabSz="13716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pl-PL" sz="2300" b="1" noProof="1">
                  <a:solidFill>
                    <a:srgbClr val="FF0000"/>
                  </a:solidFill>
                  <a:latin typeface="Poppins Black" pitchFamily="2" charset="0"/>
                  <a:cs typeface="Poppins Black" pitchFamily="2" charset="0"/>
                </a:rPr>
                <a:t>PO WYDARZENIU</a:t>
              </a:r>
              <a:br>
                <a:rPr lang="pl-PL" sz="2300" noProof="1">
                  <a:latin typeface="Poppins" pitchFamily="2" charset="0"/>
                  <a:cs typeface="Poppins" pitchFamily="2" charset="0"/>
                </a:rPr>
              </a:br>
              <a:r>
                <a:rPr lang="pl-PL" sz="2300" noProof="1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Skalowanie wpływu</a:t>
              </a:r>
            </a:p>
          </p:txBody>
        </p:sp>
        <p:cxnSp>
          <p:nvCxnSpPr>
            <p:cNvPr id="44" name="Łącznik prosty 43">
              <a:extLst>
                <a:ext uri="{FF2B5EF4-FFF2-40B4-BE49-F238E27FC236}">
                  <a16:creationId xmlns:a16="http://schemas.microsoft.com/office/drawing/2014/main" id="{61E6B0B5-B1B7-B6BC-553C-4F07B2029AC7}"/>
                </a:ext>
              </a:extLst>
            </p:cNvPr>
            <p:cNvCxnSpPr>
              <a:cxnSpLocks/>
            </p:cNvCxnSpPr>
            <p:nvPr/>
          </p:nvCxnSpPr>
          <p:spPr>
            <a:xfrm>
              <a:off x="12074710" y="5507665"/>
              <a:ext cx="5472112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RASP white">
            <a:extLst>
              <a:ext uri="{FF2B5EF4-FFF2-40B4-BE49-F238E27FC236}">
                <a16:creationId xmlns:a16="http://schemas.microsoft.com/office/drawing/2014/main" id="{2EE89059-82AF-0231-A2EB-DE87BB581C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0512" y="9001951"/>
            <a:ext cx="2211837" cy="8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11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A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FF0FED-7B14-BC46-6F71-4C28CD4CC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24E3CAE1-5912-884D-6BC8-81AE3A9E2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28" b="652"/>
          <a:stretch>
            <a:fillRect/>
          </a:stretch>
        </p:blipFill>
        <p:spPr>
          <a:xfrm>
            <a:off x="1063329" y="2754"/>
            <a:ext cx="17224671" cy="10283080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1B78A5B-629B-5A08-E17B-21C7D70F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6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25980F03-1D77-05A3-6D83-373F13A6940A}"/>
              </a:ext>
            </a:extLst>
          </p:cNvPr>
          <p:cNvSpPr/>
          <p:nvPr/>
        </p:nvSpPr>
        <p:spPr>
          <a:xfrm>
            <a:off x="1104928" y="4046474"/>
            <a:ext cx="7635922" cy="9762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550BDC8-801B-23A7-DD7D-5E448D906B87}"/>
              </a:ext>
            </a:extLst>
          </p:cNvPr>
          <p:cNvSpPr txBox="1"/>
          <p:nvPr/>
        </p:nvSpPr>
        <p:spPr>
          <a:xfrm>
            <a:off x="672245" y="974995"/>
            <a:ext cx="9688879" cy="245259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Dlaczego warto </a:t>
            </a:r>
            <a:b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</a:b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zostać partnerem </a:t>
            </a:r>
            <a:br>
              <a:rPr lang="pl-PL" sz="6000">
                <a:solidFill>
                  <a:schemeClr val="accent2"/>
                </a:solidFill>
                <a:latin typeface="Akt Medium" pitchFamily="2" charset="0"/>
                <a:cs typeface="Akt Medium" pitchFamily="2" charset="0"/>
              </a:rPr>
            </a:br>
            <a:r>
              <a:rPr lang="pl-PL" sz="5100" b="1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SUMMIT?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sp>
        <p:nvSpPr>
          <p:cNvPr id="10" name="Prostokąt zaokrąglony 9">
            <a:extLst>
              <a:ext uri="{FF2B5EF4-FFF2-40B4-BE49-F238E27FC236}">
                <a16:creationId xmlns:a16="http://schemas.microsoft.com/office/drawing/2014/main" id="{50267E98-E090-F267-EE23-350446D33F3D}"/>
              </a:ext>
            </a:extLst>
          </p:cNvPr>
          <p:cNvSpPr/>
          <p:nvPr/>
        </p:nvSpPr>
        <p:spPr>
          <a:xfrm>
            <a:off x="1192175" y="5476826"/>
            <a:ext cx="7635922" cy="9762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C1A6CD86-3B5D-716A-CD5F-178413887C0B}"/>
              </a:ext>
            </a:extLst>
          </p:cNvPr>
          <p:cNvSpPr txBox="1">
            <a:spLocks/>
          </p:cNvSpPr>
          <p:nvPr/>
        </p:nvSpPr>
        <p:spPr>
          <a:xfrm>
            <a:off x="2254900" y="4249328"/>
            <a:ext cx="7635922" cy="633593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pl-PL" sz="2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Obecność w centrum decyzji</a:t>
            </a:r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08FF9E7C-7FA2-60DC-B0D5-ACB5B2EE8D95}"/>
              </a:ext>
            </a:extLst>
          </p:cNvPr>
          <p:cNvSpPr txBox="1">
            <a:spLocks/>
          </p:cNvSpPr>
          <p:nvPr/>
        </p:nvSpPr>
        <p:spPr>
          <a:xfrm>
            <a:off x="2254900" y="5684093"/>
            <a:ext cx="7635922" cy="633593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pl-PL" sz="2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Dostęp do relacji o realnej wartości</a:t>
            </a:r>
          </a:p>
        </p:txBody>
      </p:sp>
      <p:sp>
        <p:nvSpPr>
          <p:cNvPr id="12" name="Prostokąt zaokrąglony 11">
            <a:extLst>
              <a:ext uri="{FF2B5EF4-FFF2-40B4-BE49-F238E27FC236}">
                <a16:creationId xmlns:a16="http://schemas.microsoft.com/office/drawing/2014/main" id="{3E32DC59-4C8C-FA4C-21C9-F6CDD463FAB0}"/>
              </a:ext>
            </a:extLst>
          </p:cNvPr>
          <p:cNvSpPr/>
          <p:nvPr/>
        </p:nvSpPr>
        <p:spPr>
          <a:xfrm>
            <a:off x="1192175" y="6907041"/>
            <a:ext cx="7635922" cy="9762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E8E37A3D-34CF-1797-28EE-4FF1BECD7FC3}"/>
              </a:ext>
            </a:extLst>
          </p:cNvPr>
          <p:cNvSpPr txBox="1">
            <a:spLocks/>
          </p:cNvSpPr>
          <p:nvPr/>
        </p:nvSpPr>
        <p:spPr>
          <a:xfrm>
            <a:off x="2254900" y="7118858"/>
            <a:ext cx="7635922" cy="633593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pl-PL" sz="2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Wzmocnienie reputacji marki</a:t>
            </a:r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300FA28B-715C-DF25-9A5D-04F869726EB9}"/>
              </a:ext>
            </a:extLst>
          </p:cNvPr>
          <p:cNvSpPr/>
          <p:nvPr/>
        </p:nvSpPr>
        <p:spPr>
          <a:xfrm>
            <a:off x="1192175" y="8337257"/>
            <a:ext cx="7635922" cy="9762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44" name="Symbol zastępczy zawartości 2">
            <a:extLst>
              <a:ext uri="{FF2B5EF4-FFF2-40B4-BE49-F238E27FC236}">
                <a16:creationId xmlns:a16="http://schemas.microsoft.com/office/drawing/2014/main" id="{1B40AC6D-751C-6226-8501-3346A0B5FD78}"/>
              </a:ext>
            </a:extLst>
          </p:cNvPr>
          <p:cNvSpPr txBox="1">
            <a:spLocks/>
          </p:cNvSpPr>
          <p:nvPr/>
        </p:nvSpPr>
        <p:spPr>
          <a:xfrm>
            <a:off x="2254900" y="8553623"/>
            <a:ext cx="7635922" cy="633593"/>
          </a:xfrm>
        </p:spPr>
        <p:txBody>
          <a:bodyPr vert="horz" lIns="137160" tIns="68580" rIns="137160" bIns="68580" rtlCol="0" anchor="t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240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313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466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46825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pl-PL" sz="25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Efekt wykraczający poza wydarzenie</a:t>
            </a:r>
          </a:p>
        </p:txBody>
      </p:sp>
      <p:pic>
        <p:nvPicPr>
          <p:cNvPr id="22" name="RASP white">
            <a:extLst>
              <a:ext uri="{FF2B5EF4-FFF2-40B4-BE49-F238E27FC236}">
                <a16:creationId xmlns:a16="http://schemas.microsoft.com/office/drawing/2014/main" id="{3CFBE9CB-52F5-7951-A018-143B0A5E5D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20512" y="9001951"/>
            <a:ext cx="2211837" cy="897393"/>
          </a:xfrm>
          <a:prstGeom prst="rect">
            <a:avLst/>
          </a:prstGeom>
        </p:spPr>
      </p:pic>
      <p:grpSp>
        <p:nvGrpSpPr>
          <p:cNvPr id="23" name="Grupa 22">
            <a:extLst>
              <a:ext uri="{FF2B5EF4-FFF2-40B4-BE49-F238E27FC236}">
                <a16:creationId xmlns:a16="http://schemas.microsoft.com/office/drawing/2014/main" id="{2256030B-B696-FE09-DCF5-2E0E321697D7}"/>
              </a:ext>
            </a:extLst>
          </p:cNvPr>
          <p:cNvGrpSpPr/>
          <p:nvPr/>
        </p:nvGrpSpPr>
        <p:grpSpPr>
          <a:xfrm>
            <a:off x="1425734" y="4406412"/>
            <a:ext cx="605812" cy="327505"/>
            <a:chOff x="2188308" y="4373208"/>
            <a:chExt cx="605812" cy="327505"/>
          </a:xfrm>
        </p:grpSpPr>
        <p:sp>
          <p:nvSpPr>
            <p:cNvPr id="24" name="Prostokąt zaokrąglony 34">
              <a:extLst>
                <a:ext uri="{FF2B5EF4-FFF2-40B4-BE49-F238E27FC236}">
                  <a16:creationId xmlns:a16="http://schemas.microsoft.com/office/drawing/2014/main" id="{2A64D666-14E4-2F99-51F9-CE510CEBA1B2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25" name="Grafika 24">
              <a:extLst>
                <a:ext uri="{FF2B5EF4-FFF2-40B4-BE49-F238E27FC236}">
                  <a16:creationId xmlns:a16="http://schemas.microsoft.com/office/drawing/2014/main" id="{83012249-C4E0-EA87-A4BB-364ADD6E62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40E8F9E0-CC0D-C9BB-4BAB-1E96FC2D42E1}"/>
              </a:ext>
            </a:extLst>
          </p:cNvPr>
          <p:cNvGrpSpPr/>
          <p:nvPr/>
        </p:nvGrpSpPr>
        <p:grpSpPr>
          <a:xfrm>
            <a:off x="1453546" y="5826853"/>
            <a:ext cx="605812" cy="327505"/>
            <a:chOff x="2188308" y="4373208"/>
            <a:chExt cx="605812" cy="327505"/>
          </a:xfrm>
        </p:grpSpPr>
        <p:sp>
          <p:nvSpPr>
            <p:cNvPr id="27" name="Prostokąt zaokrąglony 34">
              <a:extLst>
                <a:ext uri="{FF2B5EF4-FFF2-40B4-BE49-F238E27FC236}">
                  <a16:creationId xmlns:a16="http://schemas.microsoft.com/office/drawing/2014/main" id="{63E004B6-F727-9489-6F53-7CC7F7CC1EC9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28" name="Grafika 27">
              <a:extLst>
                <a:ext uri="{FF2B5EF4-FFF2-40B4-BE49-F238E27FC236}">
                  <a16:creationId xmlns:a16="http://schemas.microsoft.com/office/drawing/2014/main" id="{2D8ED4E1-8FAD-E391-D84C-683BA38ADC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2" name="Grupa 31">
            <a:extLst>
              <a:ext uri="{FF2B5EF4-FFF2-40B4-BE49-F238E27FC236}">
                <a16:creationId xmlns:a16="http://schemas.microsoft.com/office/drawing/2014/main" id="{30F346B4-27E2-779B-4D21-C9EDED5D42B8}"/>
              </a:ext>
            </a:extLst>
          </p:cNvPr>
          <p:cNvGrpSpPr/>
          <p:nvPr/>
        </p:nvGrpSpPr>
        <p:grpSpPr>
          <a:xfrm>
            <a:off x="1420632" y="7263198"/>
            <a:ext cx="605812" cy="327505"/>
            <a:chOff x="2188308" y="4373208"/>
            <a:chExt cx="605812" cy="327505"/>
          </a:xfrm>
        </p:grpSpPr>
        <p:sp>
          <p:nvSpPr>
            <p:cNvPr id="34" name="Prostokąt zaokrąglony 34">
              <a:extLst>
                <a:ext uri="{FF2B5EF4-FFF2-40B4-BE49-F238E27FC236}">
                  <a16:creationId xmlns:a16="http://schemas.microsoft.com/office/drawing/2014/main" id="{21CDCF66-FC17-D015-D025-6A129D1FEDDA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35" name="Grafika 34">
              <a:extLst>
                <a:ext uri="{FF2B5EF4-FFF2-40B4-BE49-F238E27FC236}">
                  <a16:creationId xmlns:a16="http://schemas.microsoft.com/office/drawing/2014/main" id="{D03C7403-B741-C464-524A-A9DF6210AC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36" name="Grupa 35">
            <a:extLst>
              <a:ext uri="{FF2B5EF4-FFF2-40B4-BE49-F238E27FC236}">
                <a16:creationId xmlns:a16="http://schemas.microsoft.com/office/drawing/2014/main" id="{FA4EA8DE-596E-B7A8-1E01-1BDB942F3568}"/>
              </a:ext>
            </a:extLst>
          </p:cNvPr>
          <p:cNvGrpSpPr/>
          <p:nvPr/>
        </p:nvGrpSpPr>
        <p:grpSpPr>
          <a:xfrm>
            <a:off x="1420632" y="5796957"/>
            <a:ext cx="605812" cy="327505"/>
            <a:chOff x="2188308" y="4373208"/>
            <a:chExt cx="605812" cy="327505"/>
          </a:xfrm>
        </p:grpSpPr>
        <p:sp>
          <p:nvSpPr>
            <p:cNvPr id="37" name="Prostokąt zaokrąglony 34">
              <a:extLst>
                <a:ext uri="{FF2B5EF4-FFF2-40B4-BE49-F238E27FC236}">
                  <a16:creationId xmlns:a16="http://schemas.microsoft.com/office/drawing/2014/main" id="{D37F6D22-EEA3-92AF-205F-955FAF7873B9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2" name="Grafika 41">
              <a:extLst>
                <a:ext uri="{FF2B5EF4-FFF2-40B4-BE49-F238E27FC236}">
                  <a16:creationId xmlns:a16="http://schemas.microsoft.com/office/drawing/2014/main" id="{C7266C60-EA90-9B5D-0845-289A15565D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  <p:grpSp>
        <p:nvGrpSpPr>
          <p:cNvPr id="47" name="Grupa 46">
            <a:extLst>
              <a:ext uri="{FF2B5EF4-FFF2-40B4-BE49-F238E27FC236}">
                <a16:creationId xmlns:a16="http://schemas.microsoft.com/office/drawing/2014/main" id="{DA1B7B52-0A61-1A64-0D31-CB42C9B5D8A4}"/>
              </a:ext>
            </a:extLst>
          </p:cNvPr>
          <p:cNvGrpSpPr/>
          <p:nvPr/>
        </p:nvGrpSpPr>
        <p:grpSpPr>
          <a:xfrm>
            <a:off x="1420632" y="8661627"/>
            <a:ext cx="605812" cy="327505"/>
            <a:chOff x="2188308" y="4373208"/>
            <a:chExt cx="605812" cy="327505"/>
          </a:xfrm>
        </p:grpSpPr>
        <p:sp>
          <p:nvSpPr>
            <p:cNvPr id="48" name="Prostokąt zaokrąglony 34">
              <a:extLst>
                <a:ext uri="{FF2B5EF4-FFF2-40B4-BE49-F238E27FC236}">
                  <a16:creationId xmlns:a16="http://schemas.microsoft.com/office/drawing/2014/main" id="{0828F051-FDBC-B797-8CB3-178B9CA76D81}"/>
                </a:ext>
              </a:extLst>
            </p:cNvPr>
            <p:cNvSpPr/>
            <p:nvPr/>
          </p:nvSpPr>
          <p:spPr>
            <a:xfrm>
              <a:off x="2188308" y="4373208"/>
              <a:ext cx="605812" cy="3275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pic>
          <p:nvPicPr>
            <p:cNvPr id="49" name="Grafika 48">
              <a:extLst>
                <a:ext uri="{FF2B5EF4-FFF2-40B4-BE49-F238E27FC236}">
                  <a16:creationId xmlns:a16="http://schemas.microsoft.com/office/drawing/2014/main" id="{F7A20572-9946-1C22-8A22-A7106860EA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34145" y="4458425"/>
              <a:ext cx="314139" cy="157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236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0F19A-D72E-792F-2EE5-DA783B8B5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590E09F5-F6D8-0E36-0806-6BB08C128667}"/>
              </a:ext>
            </a:extLst>
          </p:cNvPr>
          <p:cNvSpPr/>
          <p:nvPr/>
        </p:nvSpPr>
        <p:spPr>
          <a:xfrm>
            <a:off x="-1" y="0"/>
            <a:ext cx="18422911" cy="10288587"/>
          </a:xfrm>
          <a:prstGeom prst="rect">
            <a:avLst/>
          </a:prstGeom>
          <a:solidFill>
            <a:srgbClr val="F6AC5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F1A3A70-1D6D-AE15-1CFB-AC4E03FDE7AF}"/>
              </a:ext>
            </a:extLst>
          </p:cNvPr>
          <p:cNvSpPr txBox="1"/>
          <p:nvPr/>
        </p:nvSpPr>
        <p:spPr>
          <a:xfrm>
            <a:off x="709318" y="3559874"/>
            <a:ext cx="10321394" cy="261610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pl-PL" sz="10000" spc="-150" noProof="0">
                <a:solidFill>
                  <a:schemeClr val="bg1"/>
                </a:solidFill>
                <a:effectLst/>
                <a:latin typeface="Akt Medium" pitchFamily="2" charset="0"/>
                <a:cs typeface="Akt Medium" pitchFamily="2" charset="0"/>
              </a:rPr>
              <a:t>PROPOZYCJE</a:t>
            </a:r>
          </a:p>
          <a:p>
            <a:pPr algn="l">
              <a:lnSpc>
                <a:spcPct val="80000"/>
              </a:lnSpc>
            </a:pPr>
            <a:r>
              <a:rPr lang="pl-PL" sz="10000" b="1" spc="-150" noProof="0">
                <a:solidFill>
                  <a:schemeClr val="accent2"/>
                </a:solidFill>
                <a:effectLst/>
                <a:latin typeface="Poppins Black" pitchFamily="2" charset="0"/>
                <a:cs typeface="Poppins Black" pitchFamily="2" charset="0"/>
              </a:rPr>
              <a:t>ŚWIADCZEŃ</a:t>
            </a:r>
            <a:r>
              <a:rPr lang="pl-PL" sz="10000" b="1" spc="-150" noProof="0">
                <a:solidFill>
                  <a:schemeClr val="accent2"/>
                </a:solidFill>
                <a:effectLst/>
                <a:latin typeface="Akt Black" pitchFamily="2" charset="0"/>
                <a:cs typeface="Akt Black" pitchFamily="2" charset="0"/>
              </a:rPr>
              <a:t> </a:t>
            </a:r>
          </a:p>
        </p:txBody>
      </p:sp>
      <p:pic>
        <p:nvPicPr>
          <p:cNvPr id="2" name="RASP white">
            <a:extLst>
              <a:ext uri="{FF2B5EF4-FFF2-40B4-BE49-F238E27FC236}">
                <a16:creationId xmlns:a16="http://schemas.microsoft.com/office/drawing/2014/main" id="{AAC207BA-0545-5803-09A4-B53989EDF0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20512" y="9001951"/>
            <a:ext cx="2211837" cy="89739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CE1B77B-05CA-C136-D948-43EC38C20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1693" y="2396139"/>
            <a:ext cx="9771217" cy="549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7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C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38E50-BAA5-B00D-EE62-91E463095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zaokrąglony 9">
            <a:extLst>
              <a:ext uri="{FF2B5EF4-FFF2-40B4-BE49-F238E27FC236}">
                <a16:creationId xmlns:a16="http://schemas.microsoft.com/office/drawing/2014/main" id="{5357ECCE-1CCC-BB8C-4F8E-400886DAD7DE}"/>
              </a:ext>
            </a:extLst>
          </p:cNvPr>
          <p:cNvSpPr/>
          <p:nvPr/>
        </p:nvSpPr>
        <p:spPr>
          <a:xfrm>
            <a:off x="719138" y="2185023"/>
            <a:ext cx="5471349" cy="6728642"/>
          </a:xfrm>
          <a:prstGeom prst="roundRect">
            <a:avLst>
              <a:gd name="adj" fmla="val 5901"/>
            </a:avLst>
          </a:prstGeom>
          <a:solidFill>
            <a:srgbClr val="F6AC55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E993080A-0CD7-4917-AB62-9D9E4CC9645B}"/>
              </a:ext>
            </a:extLst>
          </p:cNvPr>
          <p:cNvSpPr/>
          <p:nvPr/>
        </p:nvSpPr>
        <p:spPr>
          <a:xfrm>
            <a:off x="6404320" y="2185023"/>
            <a:ext cx="5471349" cy="6728642"/>
          </a:xfrm>
          <a:prstGeom prst="roundRect">
            <a:avLst>
              <a:gd name="adj" fmla="val 5901"/>
            </a:avLst>
          </a:prstGeom>
          <a:solidFill>
            <a:srgbClr val="F6AC55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2" name="Prostokąt zaokrąglony 11">
            <a:extLst>
              <a:ext uri="{FF2B5EF4-FFF2-40B4-BE49-F238E27FC236}">
                <a16:creationId xmlns:a16="http://schemas.microsoft.com/office/drawing/2014/main" id="{4650FDA8-91D6-3411-E1EA-482C895B09E9}"/>
              </a:ext>
            </a:extLst>
          </p:cNvPr>
          <p:cNvSpPr/>
          <p:nvPr/>
        </p:nvSpPr>
        <p:spPr>
          <a:xfrm>
            <a:off x="12069625" y="2185023"/>
            <a:ext cx="5471349" cy="6728642"/>
          </a:xfrm>
          <a:prstGeom prst="roundRect">
            <a:avLst>
              <a:gd name="adj" fmla="val 5901"/>
            </a:avLst>
          </a:prstGeom>
          <a:solidFill>
            <a:srgbClr val="F6AC55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F169E8E-ED37-1DEE-D87A-0C2571DF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8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877EAB7-5501-ACC6-4986-792CCB98CA42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Strategiczny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02B2A605-1456-CEBA-937F-0A39B60D242D}"/>
              </a:ext>
            </a:extLst>
          </p:cNvPr>
          <p:cNvSpPr/>
          <p:nvPr/>
        </p:nvSpPr>
        <p:spPr>
          <a:xfrm>
            <a:off x="12160398" y="-399020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3" name="Tytuł 3">
            <a:extLst>
              <a:ext uri="{FF2B5EF4-FFF2-40B4-BE49-F238E27FC236}">
                <a16:creationId xmlns:a16="http://schemas.microsoft.com/office/drawing/2014/main" id="{181552A4-71E2-AD1B-4F13-AB208FC7A352}"/>
              </a:ext>
            </a:extLst>
          </p:cNvPr>
          <p:cNvSpPr txBox="1">
            <a:spLocks/>
          </p:cNvSpPr>
          <p:nvPr/>
        </p:nvSpPr>
        <p:spPr>
          <a:xfrm>
            <a:off x="5296111" y="8830879"/>
            <a:ext cx="9785794" cy="114354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1600" noProof="1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Istnieje możliwość przygotowania pakietu indywidualnego.</a:t>
            </a:r>
            <a:endParaRPr lang="pl-PL" sz="16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BBFB5BD-8740-B899-FDD7-114D00FE1CD9}"/>
              </a:ext>
            </a:extLst>
          </p:cNvPr>
          <p:cNvSpPr txBox="1"/>
          <p:nvPr/>
        </p:nvSpPr>
        <p:spPr>
          <a:xfrm>
            <a:off x="1045008" y="2329728"/>
            <a:ext cx="9144000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pl-PL" sz="29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Świadczenia przed </a:t>
            </a:r>
            <a:br>
              <a:rPr lang="pl-PL" sz="29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2900" b="1" i="0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860023D-BDD0-3EF7-F885-A7661F37901C}"/>
              </a:ext>
            </a:extLst>
          </p:cNvPr>
          <p:cNvSpPr txBox="1"/>
          <p:nvPr/>
        </p:nvSpPr>
        <p:spPr>
          <a:xfrm>
            <a:off x="1045008" y="3729236"/>
            <a:ext cx="5145479" cy="5094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Wyłączność branżowa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Wywiad i sesja fotograficzna w magazynie Forbes </a:t>
            </a:r>
            <a:r>
              <a:rPr lang="pl-PL" sz="1350" b="0" i="0" u="none" strike="noStrike" err="1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Women</a:t>
            </a: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 (materiał we współpracy komercyjnej)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Wypowiedź i logo Sponsora w publikacji promującej wydarzenie: </a:t>
            </a:r>
            <a:r>
              <a:rPr lang="pl-PL" sz="1350" b="0" i="0" u="none" strike="noStrike" err="1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print</a:t>
            </a: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 i online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Video </a:t>
            </a:r>
            <a:r>
              <a:rPr lang="pl-PL" sz="1350" b="0" i="0" u="none" strike="noStrike" err="1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social</a:t>
            </a: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 </a:t>
            </a:r>
            <a:r>
              <a:rPr lang="pl-PL" sz="1350" b="0" i="0" u="none" strike="noStrike" err="1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boost</a:t>
            </a: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 - materiał typu rolka dedykowany </a:t>
            </a:r>
            <a:b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</a:br>
            <a:r>
              <a:rPr lang="pl-PL" sz="1350" b="0" i="0" u="none" strike="noStrike" err="1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social</a:t>
            </a: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 mediom nagrywany w pionie do 60s </a:t>
            </a:r>
            <a:b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</a:b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– związany z tematyką wydarzenia (zasięg 200 000 VV)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Dedykowany post w SM o Sponsoringu Strategicznym x2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Logo Sponsora na zaproszeniach elektronicznych na FWS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Logo Sponsora na belce sponsorskiej na stronie wydarzenia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Logo Sponsora w postach komercyjnych na SM zapowiadających gości specjalnych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Logo Sponsora na belce sponsorskiej w artykułach online kontekstowo połączonych z tematyką kongresu </a:t>
            </a:r>
          </a:p>
          <a:p>
            <a:pPr marL="213750" indent="-213750" algn="l" fontAlgn="b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b="0" i="0" u="none" strike="noStrike">
                <a:solidFill>
                  <a:schemeClr val="bg1"/>
                </a:solidFill>
                <a:effectLst/>
                <a:latin typeface="Poppins" pitchFamily="2" charset="0"/>
                <a:cs typeface="Poppins" pitchFamily="2" charset="0"/>
              </a:rPr>
              <a:t>15 zaproszeń dla Sponsora na wydarzenie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B718924-C76C-FB65-D573-220F858CA41A}"/>
              </a:ext>
            </a:extLst>
          </p:cNvPr>
          <p:cNvSpPr txBox="1"/>
          <p:nvPr/>
        </p:nvSpPr>
        <p:spPr>
          <a:xfrm>
            <a:off x="6724454" y="2329728"/>
            <a:ext cx="4831080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lang="pl-PL" sz="29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Świadczenia podczas </a:t>
            </a:r>
            <a:r>
              <a:rPr lang="pl-PL" sz="2900" b="1" i="0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E97B40E-2CF9-67EE-2F22-7FC622E01F57}"/>
              </a:ext>
            </a:extLst>
          </p:cNvPr>
          <p:cNvSpPr txBox="1"/>
          <p:nvPr/>
        </p:nvSpPr>
        <p:spPr>
          <a:xfrm>
            <a:off x="12326302" y="2329727"/>
            <a:ext cx="5242560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9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Świadczenia po </a:t>
            </a:r>
            <a:br>
              <a:rPr lang="pl-PL" sz="2900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</a:br>
            <a:r>
              <a:rPr lang="pl-PL" sz="2900" b="1" i="0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FORBES WOMEN SUMMIT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6CAFD2E3-0371-C5E4-EEB9-A642FD4C7872}"/>
              </a:ext>
            </a:extLst>
          </p:cNvPr>
          <p:cNvSpPr txBox="1"/>
          <p:nvPr/>
        </p:nvSpPr>
        <p:spPr>
          <a:xfrm>
            <a:off x="6724454" y="3725175"/>
            <a:ext cx="5151215" cy="4738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Przywitanie ze sceny Sponsora przez prowadzącego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Przywitanie uczestników FWS ze sceny przez Sponsora Strategicznego wraz z krótkim wystąpieniem </a:t>
            </a:r>
            <a:b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</a:b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(</a:t>
            </a:r>
            <a:r>
              <a:rPr lang="pl-PL" sz="1350" kern="1200" err="1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power</a:t>
            </a: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 speech/prezentacja do 5 min.)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Udział przedstawiciela Sponsora w panelu 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Udział przedstawiciela Sponsora w </a:t>
            </a:r>
            <a:r>
              <a:rPr lang="pl-PL" sz="1350" kern="1200" err="1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Fireside</a:t>
            </a: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 chat 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1 materiał wideo (wywiad) z przedstawicielem Sponsora nagrany podczas wydarzenia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Nagranie „setki” video z przedstawicielem Sponsora </a:t>
            </a:r>
            <a:b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</a:b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podczas FWS do wykorzystania przez Sponsora w swoich SM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Możliwość budowy strefy Sponsora </a:t>
            </a:r>
            <a:b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</a:b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(zgodnie ze specyfikacją obiektu)​ 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3x </a:t>
            </a:r>
            <a:r>
              <a:rPr lang="pl-PL" sz="1350" kern="1200" err="1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Instastory</a:t>
            </a: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 z FWS z oznaczeniem #Sponsora 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Logo Sponsora na ekranach LCD i na ściance prasowej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Możliwość obecności fotografa Sponsora na FWS </a:t>
            </a:r>
          </a:p>
          <a:p>
            <a:pPr marL="213750" indent="-213750">
              <a:lnSpc>
                <a:spcPct val="110000"/>
              </a:lnSpc>
              <a:spcBef>
                <a:spcPts val="600"/>
              </a:spcBef>
              <a:buSzPct val="120000"/>
              <a:buFont typeface="Arial" panose="020B0604020202020204" pitchFamily="34" charset="0"/>
              <a:buChar char="•"/>
            </a:pPr>
            <a:r>
              <a:rPr lang="pl-PL" sz="1350" kern="1200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Możliwość obecności hostess i dystrybucji </a:t>
            </a:r>
            <a:r>
              <a:rPr lang="pl-PL" sz="1350" kern="1200" err="1">
                <a:solidFill>
                  <a:schemeClr val="bg1"/>
                </a:solidFill>
                <a:latin typeface="Poppins" pitchFamily="2" charset="0"/>
                <a:ea typeface="+mn-ea"/>
                <a:cs typeface="Poppins" pitchFamily="2" charset="0"/>
              </a:rPr>
              <a:t>giftbagów</a:t>
            </a:r>
            <a:endParaRPr lang="pl-PL" sz="1350" kern="1200">
              <a:solidFill>
                <a:schemeClr val="bg1"/>
              </a:solidFill>
              <a:latin typeface="Poppins" pitchFamily="2" charset="0"/>
              <a:ea typeface="+mn-ea"/>
              <a:cs typeface="Poppins" pitchFamily="2" charset="0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D022AC47-BE1E-0220-710B-D21F0AAE84F2}"/>
              </a:ext>
            </a:extLst>
          </p:cNvPr>
          <p:cNvSpPr txBox="1"/>
          <p:nvPr/>
        </p:nvSpPr>
        <p:spPr>
          <a:xfrm>
            <a:off x="12326302" y="3725175"/>
            <a:ext cx="5214672" cy="450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Video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social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boost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- materiał typu rolka dedykowany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social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mediom nagrywany w pionie do 60s – związany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z tematyką wydarzenia (zasięg 200 000 VV) 2 posty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social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media Forbes Polska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Wypowiedź przedstawiciela Sponsora  plus logo w relacji z FWS w magazynie Forbes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Women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i na Forbes.pl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Zdjęcie z debaty z przedstawicielem Sponsora w panelu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 relacji z FWS w magazynie Forbes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Women</a:t>
            </a: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 i na Forbes.pl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Plansza sponsorska z logo partnera w materiale wideo podsumowującym FWS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Dedykowany post w SM związany z tematyką FWS x2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1 Native Big Story 17 tys. UU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1 artykuł natywny w wybranym serwisie grupy RASP,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13 000 UU / 1 artykuł </a:t>
            </a:r>
          </a:p>
          <a:p>
            <a:pPr marL="213750" marR="0" lvl="0" indent="-213750" algn="l" defTabSz="13716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Logo Sponsora na pasku sponsorskim na dolnej </a:t>
            </a:r>
            <a:b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</a:br>
            <a:r>
              <a:rPr kumimoji="0" lang="pl-PL" sz="135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paginie – rozkładówka przy relacji w Forbes </a:t>
            </a:r>
            <a:r>
              <a:rPr kumimoji="0" lang="pl-PL" sz="135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0"/>
                <a:ea typeface="+mn-ea"/>
                <a:cs typeface="Poppins" pitchFamily="2" charset="0"/>
              </a:rPr>
              <a:t>Women</a:t>
            </a:r>
            <a:endParaRPr lang="pl-PL" sz="135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cxnSp>
        <p:nvCxnSpPr>
          <p:cNvPr id="32" name="Łącznik prosty 31">
            <a:extLst>
              <a:ext uri="{FF2B5EF4-FFF2-40B4-BE49-F238E27FC236}">
                <a16:creationId xmlns:a16="http://schemas.microsoft.com/office/drawing/2014/main" id="{6EAF75F1-F66A-D541-E525-13042F9780A5}"/>
              </a:ext>
            </a:extLst>
          </p:cNvPr>
          <p:cNvCxnSpPr/>
          <p:nvPr/>
        </p:nvCxnSpPr>
        <p:spPr>
          <a:xfrm>
            <a:off x="12069625" y="3524424"/>
            <a:ext cx="54713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id="{BE886E22-69FF-9ECA-0365-B35EE9F104FF}"/>
              </a:ext>
            </a:extLst>
          </p:cNvPr>
          <p:cNvCxnSpPr/>
          <p:nvPr/>
        </p:nvCxnSpPr>
        <p:spPr>
          <a:xfrm>
            <a:off x="719138" y="3524424"/>
            <a:ext cx="54713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6672CE6B-9744-17C3-91BF-5378EFB12C13}"/>
              </a:ext>
            </a:extLst>
          </p:cNvPr>
          <p:cNvCxnSpPr/>
          <p:nvPr/>
        </p:nvCxnSpPr>
        <p:spPr>
          <a:xfrm>
            <a:off x="6408325" y="3524424"/>
            <a:ext cx="54713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>
            <a:extLst>
              <a:ext uri="{FF2B5EF4-FFF2-40B4-BE49-F238E27FC236}">
                <a16:creationId xmlns:a16="http://schemas.microsoft.com/office/drawing/2014/main" id="{AB411799-925E-B2B7-FC56-CEF172D1A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-903"/>
            <a:ext cx="3719978" cy="20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0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B7ACE-9548-347F-917D-14615FF17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11BC11-F353-C74B-96DD-708803354DCC}"/>
              </a:ext>
            </a:extLst>
          </p:cNvPr>
          <p:cNvSpPr/>
          <p:nvPr/>
        </p:nvSpPr>
        <p:spPr>
          <a:xfrm>
            <a:off x="-1" y="0"/>
            <a:ext cx="18288001" cy="10288588"/>
          </a:xfrm>
          <a:prstGeom prst="rect">
            <a:avLst/>
          </a:prstGeom>
          <a:solidFill>
            <a:srgbClr val="F6AC5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367A155-EED1-4D0B-345A-A49BF4671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290073"/>
              </p:ext>
            </p:extLst>
          </p:nvPr>
        </p:nvGraphicFramePr>
        <p:xfrm>
          <a:off x="3600450" y="3695283"/>
          <a:ext cx="11041063" cy="416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063">
                  <a:extLst>
                    <a:ext uri="{9D8B030D-6E8A-4147-A177-3AD203B41FA5}">
                      <a16:colId xmlns:a16="http://schemas.microsoft.com/office/drawing/2014/main" val="2860501493"/>
                    </a:ext>
                  </a:extLst>
                </a:gridCol>
              </a:tblGrid>
              <a:tr h="1875519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0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Cena pakietu:</a:t>
                      </a:r>
                      <a:r>
                        <a:rPr lang="pl-PL" sz="8900" b="0" spc="0" baseline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 350 0</a:t>
                      </a:r>
                      <a:r>
                        <a:rPr lang="pl-PL" sz="89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00 </a:t>
                      </a:r>
                      <a:r>
                        <a:rPr lang="pl-PL" sz="35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zł netto </a:t>
                      </a:r>
                    </a:p>
                  </a:txBody>
                  <a:tcPr marL="251960" marR="0" marT="251960" marB="251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087861"/>
                  </a:ext>
                </a:extLst>
              </a:tr>
              <a:tr h="229382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200"/>
                        </a:spcAft>
                      </a:pPr>
                      <a:r>
                        <a:rPr lang="pl-PL" sz="1800" b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Dodatkowe świadczenia: 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None/>
                      </a:pP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Udział w kampanii promocyjnej Forbes 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Women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 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Summit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	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Logo Sponsora w kampanii promocyjnej w najsilniejszych mediach RASP: 5 mln PV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Promocja Sponsora w aplikacji poświęconej wydarzeniu</a:t>
                      </a:r>
                    </a:p>
                  </a:txBody>
                  <a:tcPr marL="251960" marR="179972" marT="323951" marB="32395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67514"/>
                  </a:ext>
                </a:extLst>
              </a:tr>
            </a:tbl>
          </a:graphicData>
        </a:graphic>
      </p:graphicFrame>
      <p:sp>
        <p:nvSpPr>
          <p:cNvPr id="7" name="Symbol zastępczy numeru slajdu 2">
            <a:extLst>
              <a:ext uri="{FF2B5EF4-FFF2-40B4-BE49-F238E27FC236}">
                <a16:creationId xmlns:a16="http://schemas.microsoft.com/office/drawing/2014/main" id="{C367F133-05AC-4FC8-458F-535A761C8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9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A10D2A13-8836-3341-2106-94CF7A10A9C0}"/>
              </a:ext>
            </a:extLst>
          </p:cNvPr>
          <p:cNvSpPr/>
          <p:nvPr/>
        </p:nvSpPr>
        <p:spPr>
          <a:xfrm>
            <a:off x="3611562" y="3695283"/>
            <a:ext cx="11041063" cy="4169340"/>
          </a:xfrm>
          <a:prstGeom prst="roundRect">
            <a:avLst>
              <a:gd name="adj" fmla="val 9252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12" name="RASP white">
            <a:extLst>
              <a:ext uri="{FF2B5EF4-FFF2-40B4-BE49-F238E27FC236}">
                <a16:creationId xmlns:a16="http://schemas.microsoft.com/office/drawing/2014/main" id="{9598D0F2-50C0-96F3-C527-AA82A1142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320512" y="9001951"/>
            <a:ext cx="2211837" cy="897393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093DFD1-C917-7191-6EE8-F3202710F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-903"/>
            <a:ext cx="3719978" cy="2092488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FDA1260-9172-DC11-2BA1-C6C2647AFE5F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Strategiczny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55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C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A4AC59-628B-361C-B282-E250CB00C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>
            <a:extLst>
              <a:ext uri="{FF2B5EF4-FFF2-40B4-BE49-F238E27FC236}">
                <a16:creationId xmlns:a16="http://schemas.microsoft.com/office/drawing/2014/main" id="{FA6DE537-1A76-45A8-3D31-F63841538433}"/>
              </a:ext>
            </a:extLst>
          </p:cNvPr>
          <p:cNvGrpSpPr/>
          <p:nvPr/>
        </p:nvGrpSpPr>
        <p:grpSpPr>
          <a:xfrm>
            <a:off x="719138" y="2232049"/>
            <a:ext cx="16831499" cy="6683369"/>
            <a:chOff x="719138" y="2250337"/>
            <a:chExt cx="16831499" cy="6683369"/>
          </a:xfrm>
        </p:grpSpPr>
        <p:sp>
          <p:nvSpPr>
            <p:cNvPr id="10" name="Prostokąt zaokrąglony 9">
              <a:extLst>
                <a:ext uri="{FF2B5EF4-FFF2-40B4-BE49-F238E27FC236}">
                  <a16:creationId xmlns:a16="http://schemas.microsoft.com/office/drawing/2014/main" id="{812BDD7D-9478-A01A-F32B-98B7934DAE9F}"/>
                </a:ext>
              </a:extLst>
            </p:cNvPr>
            <p:cNvSpPr/>
            <p:nvPr/>
          </p:nvSpPr>
          <p:spPr>
            <a:xfrm>
              <a:off x="719138" y="2250337"/>
              <a:ext cx="5471349" cy="6683369"/>
            </a:xfrm>
            <a:prstGeom prst="roundRect">
              <a:avLst>
                <a:gd name="adj" fmla="val 5901"/>
              </a:avLst>
            </a:prstGeom>
            <a:solidFill>
              <a:srgbClr val="F6AC5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Prostokąt zaokrąglony 10">
              <a:extLst>
                <a:ext uri="{FF2B5EF4-FFF2-40B4-BE49-F238E27FC236}">
                  <a16:creationId xmlns:a16="http://schemas.microsoft.com/office/drawing/2014/main" id="{2F3EB59B-9365-9E15-358D-11A2DDA3135B}"/>
                </a:ext>
              </a:extLst>
            </p:cNvPr>
            <p:cNvSpPr/>
            <p:nvPr/>
          </p:nvSpPr>
          <p:spPr>
            <a:xfrm>
              <a:off x="6404320" y="2250337"/>
              <a:ext cx="5471349" cy="6683369"/>
            </a:xfrm>
            <a:prstGeom prst="roundRect">
              <a:avLst>
                <a:gd name="adj" fmla="val 5901"/>
              </a:avLst>
            </a:prstGeom>
            <a:solidFill>
              <a:srgbClr val="F6AC5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rostokąt zaokrąglony 11">
              <a:extLst>
                <a:ext uri="{FF2B5EF4-FFF2-40B4-BE49-F238E27FC236}">
                  <a16:creationId xmlns:a16="http://schemas.microsoft.com/office/drawing/2014/main" id="{975CAC76-EC88-35CA-6507-8CC6327A345C}"/>
                </a:ext>
              </a:extLst>
            </p:cNvPr>
            <p:cNvSpPr/>
            <p:nvPr/>
          </p:nvSpPr>
          <p:spPr>
            <a:xfrm>
              <a:off x="12069625" y="2250337"/>
              <a:ext cx="5471349" cy="6683369"/>
            </a:xfrm>
            <a:prstGeom prst="roundRect">
              <a:avLst>
                <a:gd name="adj" fmla="val 5901"/>
              </a:avLst>
            </a:prstGeom>
            <a:solidFill>
              <a:srgbClr val="F6AC5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graphicFrame>
          <p:nvGraphicFramePr>
            <p:cNvPr id="9" name="Tabela 6">
              <a:extLst>
                <a:ext uri="{FF2B5EF4-FFF2-40B4-BE49-F238E27FC236}">
                  <a16:creationId xmlns:a16="http://schemas.microsoft.com/office/drawing/2014/main" id="{26023AB0-4409-EA7F-99BD-F69730DAA18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7122396"/>
                </p:ext>
              </p:extLst>
            </p:nvPr>
          </p:nvGraphicFramePr>
          <p:xfrm>
            <a:off x="719138" y="2250337"/>
            <a:ext cx="16831499" cy="6544430"/>
          </p:xfrm>
          <a:graphic>
            <a:graphicData uri="http://schemas.openxmlformats.org/drawingml/2006/table">
              <a:tbl>
                <a:tblPr firstRow="1" bandRow="1">
                  <a:tableStyleId>{2D5ABB26-0587-4C30-8999-92F81FD0307C}</a:tableStyleId>
                </a:tblPr>
                <a:tblGrid>
                  <a:gridCol w="5471529">
                    <a:extLst>
                      <a:ext uri="{9D8B030D-6E8A-4147-A177-3AD203B41FA5}">
                        <a16:colId xmlns:a16="http://schemas.microsoft.com/office/drawing/2014/main" val="1130869102"/>
                      </a:ext>
                    </a:extLst>
                  </a:gridCol>
                  <a:gridCol w="206734">
                    <a:extLst>
                      <a:ext uri="{9D8B030D-6E8A-4147-A177-3AD203B41FA5}">
                        <a16:colId xmlns:a16="http://schemas.microsoft.com/office/drawing/2014/main" val="2223397127"/>
                      </a:ext>
                    </a:extLst>
                  </a:gridCol>
                  <a:gridCol w="5471529">
                    <a:extLst>
                      <a:ext uri="{9D8B030D-6E8A-4147-A177-3AD203B41FA5}">
                        <a16:colId xmlns:a16="http://schemas.microsoft.com/office/drawing/2014/main" val="2151800223"/>
                      </a:ext>
                    </a:extLst>
                  </a:gridCol>
                  <a:gridCol w="210178">
                    <a:extLst>
                      <a:ext uri="{9D8B030D-6E8A-4147-A177-3AD203B41FA5}">
                        <a16:colId xmlns:a16="http://schemas.microsoft.com/office/drawing/2014/main" val="24028802"/>
                      </a:ext>
                    </a:extLst>
                  </a:gridCol>
                  <a:gridCol w="5471529">
                    <a:extLst>
                      <a:ext uri="{9D8B030D-6E8A-4147-A177-3AD203B41FA5}">
                        <a16:colId xmlns:a16="http://schemas.microsoft.com/office/drawing/2014/main" val="227362167"/>
                      </a:ext>
                    </a:extLst>
                  </a:gridCol>
                </a:tblGrid>
                <a:tr h="1584000">
                  <a:tc>
                    <a:txBody>
                      <a:bodyPr/>
                      <a:lstStyle/>
                      <a:p>
                        <a:pPr algn="l">
                          <a:lnSpc>
                            <a:spcPct val="110000"/>
                          </a:lnSpc>
                        </a:pPr>
                        <a:r>
                          <a:rPr lang="pl-PL" sz="2900">
                            <a:solidFill>
                              <a:schemeClr val="bg1"/>
                            </a:solidFill>
                            <a:latin typeface="Poppins" pitchFamily="2" charset="0"/>
                            <a:cs typeface="Poppins" pitchFamily="2" charset="0"/>
                          </a:rPr>
                          <a:t>Świadczenia przed </a:t>
                        </a:r>
                        <a:br>
                          <a:rPr lang="pl-PL" sz="2900">
                            <a:solidFill>
                              <a:schemeClr val="bg1"/>
                            </a:solidFill>
                            <a:latin typeface="Poppins" pitchFamily="2" charset="0"/>
                            <a:cs typeface="Poppins" pitchFamily="2" charset="0"/>
                          </a:rPr>
                        </a:br>
                        <a:r>
                          <a:rPr lang="pl-PL" sz="2900" b="1" i="0">
                            <a:solidFill>
                              <a:schemeClr val="accent2"/>
                            </a:solidFill>
                            <a:latin typeface="Poppins Black" pitchFamily="2" charset="0"/>
                            <a:cs typeface="Poppins Black" pitchFamily="2" charset="0"/>
                          </a:rPr>
                          <a:t>FORBES WOMEN SUMMIT</a:t>
                        </a:r>
                      </a:p>
                    </a:txBody>
                    <a:tcPr marL="215967" marR="91427" marT="45713" marB="45713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/>
                        <a:endPara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endParaRPr>
                      </a:p>
                    </a:txBody>
                    <a:tcPr marL="0" marR="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>
                          <a:lnSpc>
                            <a:spcPct val="110000"/>
                          </a:lnSpc>
                        </a:pPr>
                        <a:r>
                          <a:rPr lang="pl-PL" sz="2900">
                            <a:solidFill>
                              <a:schemeClr val="bg1"/>
                            </a:solidFill>
                            <a:latin typeface="Poppins" pitchFamily="2" charset="0"/>
                            <a:cs typeface="Poppins" pitchFamily="2" charset="0"/>
                          </a:rPr>
                          <a:t>Świadczenia podczas </a:t>
                        </a:r>
                        <a:r>
                          <a:rPr lang="pl-PL" sz="2900" b="1" i="0">
                            <a:solidFill>
                              <a:schemeClr val="accent2"/>
                            </a:solidFill>
                            <a:latin typeface="Poppins Black" pitchFamily="2" charset="0"/>
                            <a:cs typeface="Poppins Black" pitchFamily="2" charset="0"/>
                          </a:rPr>
                          <a:t>FORBES WOMEN SUMMIT</a:t>
                        </a:r>
                      </a:p>
                    </a:txBody>
                    <a:tcPr marL="215967" marR="91427" marT="45713" marB="45713" anchor="ctr">
                      <a:lnL>
                        <a:noFill/>
                      </a:lnL>
                      <a:lnR>
                        <a:noFill/>
                      </a:lnR>
                      <a:lnB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/>
                        <a:endPara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endParaRPr>
                      </a:p>
                    </a:txBody>
                    <a:tcPr marL="0" marR="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lang="pl-PL" sz="2900">
                            <a:solidFill>
                              <a:schemeClr val="bg1"/>
                            </a:solidFill>
                            <a:latin typeface="Poppins" pitchFamily="2" charset="0"/>
                            <a:cs typeface="Poppins" pitchFamily="2" charset="0"/>
                          </a:rPr>
                          <a:t>Świadczenia po </a:t>
                        </a:r>
                        <a:br>
                          <a:rPr lang="pl-PL" sz="2900">
                            <a:solidFill>
                              <a:schemeClr val="bg1"/>
                            </a:solidFill>
                            <a:latin typeface="Poppins" pitchFamily="2" charset="0"/>
                            <a:cs typeface="Poppins" pitchFamily="2" charset="0"/>
                          </a:rPr>
                        </a:br>
                        <a:r>
                          <a:rPr lang="pl-PL" sz="2900" b="1" i="0">
                            <a:solidFill>
                              <a:schemeClr val="accent2"/>
                            </a:solidFill>
                            <a:latin typeface="Poppins Black" pitchFamily="2" charset="0"/>
                            <a:cs typeface="Poppins Black" pitchFamily="2" charset="0"/>
                          </a:rPr>
                          <a:t>FORBES WOMEN SUMMIT</a:t>
                        </a:r>
                      </a:p>
                    </a:txBody>
                    <a:tcPr marL="215967" marR="0" marT="0" marB="0" anchor="ctr">
                      <a:lnL>
                        <a:noFill/>
                      </a:lnL>
                      <a:lnB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845488963"/>
                    </a:ext>
                  </a:extLst>
                </a:tr>
                <a:tr h="4680000">
                  <a:tc>
                    <a:txBody>
                      <a:bodyPr/>
                      <a:lstStyle/>
                      <a:p>
                        <a:pPr marL="285750" indent="-285750">
                          <a:lnSpc>
                            <a:spcPct val="110000"/>
                          </a:lnSpc>
                          <a:buFont typeface="Czcionka systemowa (Regular)"/>
                          <a:buChar char="–"/>
                        </a:pPr>
                        <a:endParaRPr lang="pl-PL" sz="125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endParaRP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Wywiad i sesja fotograficzna w magazynie Forbes </a:t>
                        </a: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Women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(materiał we współpracy komercyjnej)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Wypowiedź i logo Sponsora w publikacji promującej wydarzenie: </a:t>
                        </a: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print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i online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Video </a:t>
                        </a: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social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</a:t>
                        </a: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boost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- materiał typu rolka dedykowany </a:t>
                        </a:r>
                        <a:b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</a:b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social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mediom nagrywany w pionie do 60s – związany </a:t>
                        </a:r>
                        <a:b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</a:b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z tematyką wydarzenia (zasięg 200 000 VV)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Dedykowany post w SM o </a:t>
                        </a:r>
                        <a:r>
                          <a:rPr lang="pl-PL" sz="1350" b="0" i="0" u="none" strike="noStrike" err="1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Sponsorstwie</a:t>
                        </a: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 x1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Logo Sponsora na zaproszeniach elektronicznych na FWS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Logo Sponsora na belce sponsorskiej na stronie wydarzenia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Logo Sponsora w postach komercyjnych na SM zapowiadających gości specjalnych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Logo Sponsora na belce sponsorskiej w artykułach online kontekstowo połączonych z tematyką kongresu </a:t>
                        </a:r>
                      </a:p>
                      <a:p>
                        <a:pPr marL="213750" indent="-213750" algn="l" fontAlgn="b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b="0" i="0" u="none" strike="noStrike">
                            <a:solidFill>
                              <a:schemeClr val="bg1"/>
                            </a:solidFill>
                            <a:effectLst/>
                            <a:latin typeface="Poppins" pitchFamily="2" charset="0"/>
                            <a:cs typeface="Poppins" pitchFamily="2" charset="0"/>
                          </a:rPr>
                          <a:t>10 zaproszeń dla Sponsora na wydarzenie</a:t>
                        </a:r>
                      </a:p>
                    </a:txBody>
                    <a:tcPr marL="215967" marR="91427" marT="45713" marB="45713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171450" indent="-171450">
                          <a:lnSpc>
                            <a:spcPct val="110000"/>
                          </a:lnSpc>
                          <a:buFont typeface="Czcionka systemowa (Regular)"/>
                          <a:buChar char="–"/>
                        </a:pPr>
                        <a:endParaRPr lang="pl-PL" sz="125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endParaRPr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285750" indent="-285750">
                          <a:lnSpc>
                            <a:spcPct val="110000"/>
                          </a:lnSpc>
                          <a:buFont typeface="Czcionka systemowa (Regular)"/>
                          <a:buChar char="–"/>
                        </a:pPr>
                        <a:endPara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endParaRP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Przywitanie ze sceny Sponsora  przez prowadzącego 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Udział przedstawiciela Sponsora w panelu 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 materiał wideo (wywiad) z przedstawicielem Sponsora nagrany podczas FWS 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Nagranie „setki” video z przedstawicielem Sponsora </a:t>
                        </a:r>
                        <a:b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podczas FWS do wykorzystania przez Sponsora </a:t>
                        </a:r>
                        <a:b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 swoich SM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Możliwość budowy strefy Sponsora </a:t>
                        </a:r>
                        <a:b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(zgodnie ze specyfikacją obiektu)​ 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1x </a:t>
                        </a:r>
                        <a:r>
                          <a:rPr lang="pl-PL" sz="1350" kern="1200" err="1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Instastory</a:t>
                        </a: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z FWS z oznaczeniem #Sponsora </a:t>
                        </a:r>
                      </a:p>
                      <a:p>
                        <a:pPr marL="213750" indent="-213750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buSzPct val="120000"/>
                          <a:buFont typeface="Arial" panose="020B0604020202020204" pitchFamily="34" charset="0"/>
                          <a:buChar char="•"/>
                        </a:pPr>
                        <a:r>
                          <a:rPr lang="pl-PL" sz="1350" kern="1200">
                            <a:solidFill>
                              <a:schemeClr val="bg1"/>
                            </a:solidFill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Logo Sponsora na ekranach LCD i na ściance prasowej</a:t>
                        </a:r>
                      </a:p>
                    </a:txBody>
                    <a:tcPr marL="215967" marR="91427" marT="45713" marB="45713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171450" indent="-171450">
                          <a:lnSpc>
                            <a:spcPct val="110000"/>
                          </a:lnSpc>
                          <a:buFont typeface="Czcionka systemowa (Regular)"/>
                          <a:buChar char="–"/>
                        </a:pPr>
                        <a:endPara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endParaRPr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tc>
                    <a:txBody>
                      <a:bodyPr/>
                      <a:lstStyle/>
                      <a:p>
                        <a:pPr marL="285750" indent="-285750" algn="l">
                          <a:lnSpc>
                            <a:spcPct val="110000"/>
                          </a:lnSpc>
                          <a:buFont typeface="Czcionka systemowa (Regular)"/>
                          <a:buChar char="–"/>
                        </a:pPr>
                        <a:endPara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endParaRP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Video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social</a:t>
                        </a: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boost</a:t>
                        </a: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- materiał typu rolka dedykowany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social</a:t>
                        </a: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mediom nagrywany w pionie do 60s – związany z tematyką wydarzenia (zasięg 200 000 VV)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Wypowiedź przedstawiciela Sponsora w relacji z FWS </a:t>
                        </a:r>
                        <a:b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 magazynie Forbes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Women</a:t>
                        </a: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i na Forbes.pl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Zdjęcie z debaty z przedstawicielem Sponsora </a:t>
                        </a:r>
                        <a:b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oraz logo Sponsora w relacji z FWS w magazynie Forbes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Women</a:t>
                        </a: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 i na Forbes.pl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Plansza sponsorska z logo partnera w materiale wideo podsumowującym FWS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Dedykowany post w SM związany z tematyką FWS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 Native Big Story 17 tys. UU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 artykuł natywny w wybranym serwisie grupy RASP, </a:t>
                        </a:r>
                        <a:b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13 000 UU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1 wywiad z przedstawicielem Sponsora nagrany podczas wydarzenia, emisja na Forbes.pl, 13 000 UU </a:t>
                        </a:r>
                      </a:p>
                      <a:p>
                        <a:pPr marL="213750" marR="0" lvl="0" indent="-213750" algn="l" defTabSz="1371600" rtl="0" eaLnBrk="1" fontAlgn="auto" latinLnBrk="0" hangingPunct="1">
                          <a:lnSpc>
                            <a:spcPct val="110000"/>
                          </a:lnSpc>
                          <a:spcBef>
                            <a:spcPts val="600"/>
                          </a:spcBef>
                          <a:spcAft>
                            <a:spcPts val="0"/>
                          </a:spcAft>
                          <a:buClrTx/>
                          <a:buSzPct val="120000"/>
                          <a:buFont typeface="Arial" panose="020B0604020202020204" pitchFamily="34" charset="0"/>
                          <a:buChar char="•"/>
                          <a:tabLst/>
                          <a:defRPr/>
                        </a:pP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Logo Sponsora na pasku sponsorskim na dolnej paginie</a:t>
                        </a:r>
                        <a:b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</a:br>
                        <a:r>
                          <a:rPr kumimoji="0" lang="pl-PL" sz="135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– rozkładówka przy relacji  w Forbes </a:t>
                        </a:r>
                        <a:r>
                          <a:rPr kumimoji="0" lang="pl-PL" sz="1350" b="0" i="0" u="none" strike="noStrike" kern="1200" cap="none" spc="0" normalizeH="0" baseline="0" noProof="0" err="1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Poppins" pitchFamily="2" charset="0"/>
                            <a:ea typeface="+mn-ea"/>
                            <a:cs typeface="Poppins" pitchFamily="2" charset="0"/>
                          </a:rPr>
                          <a:t>Women</a:t>
                        </a:r>
                        <a:endParaRPr lang="pl-PL" sz="135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endParaRPr>
                      </a:p>
                    </a:txBody>
                    <a:tcPr marL="215967" marR="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chemeClr val="accent2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B>
                      <a:lnTlToBr w="12700" cmpd="sng">
                        <a:noFill/>
                        <a:prstDash val="solid"/>
                      </a:lnTlToBr>
                      <a:lnBlToTr w="12700" cmpd="sng">
                        <a:noFill/>
                        <a:prstDash val="solid"/>
                      </a:lnBlToTr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2713237318"/>
                    </a:ext>
                  </a:extLst>
                </a:tr>
              </a:tbl>
            </a:graphicData>
          </a:graphic>
        </p:graphicFrame>
      </p:grp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8AAD2C6-6AB5-B47E-F36C-A2942B099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10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FF50B253-08F4-B1A3-7A44-CBBE9729AA2D}"/>
              </a:ext>
            </a:extLst>
          </p:cNvPr>
          <p:cNvSpPr/>
          <p:nvPr/>
        </p:nvSpPr>
        <p:spPr>
          <a:xfrm>
            <a:off x="12160398" y="-399020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0779E15-0BF4-A715-C838-0F9741FBA89C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Główny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sp>
        <p:nvSpPr>
          <p:cNvPr id="13" name="Tytuł 3">
            <a:extLst>
              <a:ext uri="{FF2B5EF4-FFF2-40B4-BE49-F238E27FC236}">
                <a16:creationId xmlns:a16="http://schemas.microsoft.com/office/drawing/2014/main" id="{091C6ED2-6373-CF27-4D4D-480D7B739EAE}"/>
              </a:ext>
            </a:extLst>
          </p:cNvPr>
          <p:cNvSpPr txBox="1">
            <a:spLocks/>
          </p:cNvSpPr>
          <p:nvPr/>
        </p:nvSpPr>
        <p:spPr>
          <a:xfrm>
            <a:off x="7902151" y="8842811"/>
            <a:ext cx="9785794" cy="114354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1600" noProof="1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Istnieje możliwość przygotowania pakietu indywidualnego.</a:t>
            </a:r>
            <a:endParaRPr lang="pl-PL" sz="16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id="{B593A8AE-62A0-E241-25BA-89B38446C3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17634" y="9830396"/>
            <a:ext cx="2211837" cy="6956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9C7B42F-5363-4193-5F8C-1E72C9BA3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480" y="-903"/>
            <a:ext cx="3719978" cy="20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98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AC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220AA2-314C-25BE-AD25-D9FCDE52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93F1A63-97FB-AA21-8824-CE82B7CFB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9816"/>
              </p:ext>
            </p:extLst>
          </p:nvPr>
        </p:nvGraphicFramePr>
        <p:xfrm>
          <a:off x="3600450" y="3695283"/>
          <a:ext cx="11041063" cy="416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063">
                  <a:extLst>
                    <a:ext uri="{9D8B030D-6E8A-4147-A177-3AD203B41FA5}">
                      <a16:colId xmlns:a16="http://schemas.microsoft.com/office/drawing/2014/main" val="2860501493"/>
                    </a:ext>
                  </a:extLst>
                </a:gridCol>
              </a:tblGrid>
              <a:tr h="1875519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0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Cena pakietu:</a:t>
                      </a:r>
                      <a:r>
                        <a:rPr lang="pl-PL" sz="8900" b="0" spc="0" baseline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 240 0</a:t>
                      </a:r>
                      <a:r>
                        <a:rPr lang="pl-PL" sz="89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00 </a:t>
                      </a:r>
                      <a:r>
                        <a:rPr lang="pl-PL" sz="35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zł netto </a:t>
                      </a:r>
                    </a:p>
                  </a:txBody>
                  <a:tcPr marL="251960" marR="0" marT="251960" marB="251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087861"/>
                  </a:ext>
                </a:extLst>
              </a:tr>
              <a:tr h="229382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200"/>
                        </a:spcAft>
                      </a:pPr>
                      <a:r>
                        <a:rPr lang="pl-PL" sz="1800" b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Dodatkowe świadczenia: 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None/>
                      </a:pP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Udział w kampanii promocyjnej Forbes 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Women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 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Summit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	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Logo Sponsora w kampanii promocyjnej w najsilniejszych mediach RASP: 5 mln PV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Promocja Sponsora w aplikacji poświęconej wydarzeniu</a:t>
                      </a:r>
                    </a:p>
                  </a:txBody>
                  <a:tcPr marL="251960" marR="179972" marT="323951" marB="32395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67514"/>
                  </a:ext>
                </a:extLst>
              </a:tr>
            </a:tbl>
          </a:graphicData>
        </a:graphic>
      </p:graphicFrame>
      <p:sp>
        <p:nvSpPr>
          <p:cNvPr id="7" name="Symbol zastępczy numeru slajdu 2">
            <a:extLst>
              <a:ext uri="{FF2B5EF4-FFF2-40B4-BE49-F238E27FC236}">
                <a16:creationId xmlns:a16="http://schemas.microsoft.com/office/drawing/2014/main" id="{F7F13055-F14C-3BF0-7061-16D1A1D04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11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F50BB760-C001-1D04-246D-B0B3A98DA5FA}"/>
              </a:ext>
            </a:extLst>
          </p:cNvPr>
          <p:cNvSpPr/>
          <p:nvPr/>
        </p:nvSpPr>
        <p:spPr>
          <a:xfrm>
            <a:off x="3611562" y="3695283"/>
            <a:ext cx="11041063" cy="4169340"/>
          </a:xfrm>
          <a:prstGeom prst="roundRect">
            <a:avLst>
              <a:gd name="adj" fmla="val 9252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8" name="RASP white">
            <a:extLst>
              <a:ext uri="{FF2B5EF4-FFF2-40B4-BE49-F238E27FC236}">
                <a16:creationId xmlns:a16="http://schemas.microsoft.com/office/drawing/2014/main" id="{7EA38701-B53E-2DBD-CEF2-D4EA70663D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ED7B462-8B84-1456-DD4F-DFD4B0E8D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-903"/>
            <a:ext cx="3719978" cy="2092488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7F37DB2-D8CB-C768-38D6-D7932EE689C3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Główny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928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1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721B8A-E8BB-219F-D731-8F893BA24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ela 6">
            <a:extLst>
              <a:ext uri="{FF2B5EF4-FFF2-40B4-BE49-F238E27FC236}">
                <a16:creationId xmlns:a16="http://schemas.microsoft.com/office/drawing/2014/main" id="{B435AB8E-1B43-191C-8968-2028D1493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600247"/>
              </p:ext>
            </p:extLst>
          </p:nvPr>
        </p:nvGraphicFramePr>
        <p:xfrm>
          <a:off x="719138" y="2420605"/>
          <a:ext cx="16831499" cy="619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1529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20673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210178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84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przed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podczas </a:t>
                      </a: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0" marT="0" marB="0" anchor="ctr">
                    <a:lnL>
                      <a:noFill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80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Wypowiedź i logo Sponsora w publikacji otwierającej, promującej wydarzenie: </a:t>
                      </a:r>
                      <a:r>
                        <a:rPr lang="pl-PL" sz="1250" b="0" i="0" u="none" strike="noStrike" err="1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print</a:t>
                      </a: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 i online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Dedykowany post o partnerstwie wydarzenia x1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zaproszeniach elektronicznych na FWS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belce sponsorskiej na stronie wydarzenia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w postach komercyjnych na SM zapowiadających gości specjalnych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paskach sponsorskich w artykułach </a:t>
                      </a:r>
                      <a:b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online kontekstowo powiązanych z wydarzeniem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5 zaproszeń dla Sponsora na wydarzenie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Przywitanie ze sceny Sponsora przez prowadzącego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Udział przedstawiciela Sponsora w panelu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Nagranie „setki” video z przedstawicielem Sponsora </a:t>
                      </a:r>
                      <a:b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podczas FWS do wykorzystania przez Sponsora w swoich </a:t>
                      </a:r>
                      <a:b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SM i innych promocjach oraz publikacja na wybranym serwisie RASP z gwarancją 13 000 UU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Możliwość budowy strefy Sponsora </a:t>
                      </a:r>
                      <a:b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(zgodnie ze specyfikacją obiektu)​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x </a:t>
                      </a:r>
                      <a:r>
                        <a:rPr lang="pl-PL" sz="1250" kern="1200" err="1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Instastory</a:t>
                      </a: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z FWS z oznaczeniem #Sponsora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2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ekranach LCD i na ściance prasowej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Video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boost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- materiał typu rolka dedykowany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mediom nagrywany w pionie do 60s – związany z tematyką wydarzenia (zasięg 200 000 VV)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Wypowiedź przedstawiciela Sponsora w relacji FWS 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 magazynie Forbes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i na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Forbes.pl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Zdjęcie z debaty z przedstawicielem Sponsora w panelu 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 relacji FWS w magazynie Forbes i na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Forbes.pl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Plansza sponsorska z logo partnera w materiale 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wideo podsumowującym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Dedykowany post w SM związany z tematyką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artykuł natywny w wybranym serwisie grupy RASP, 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13 000 UU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w relacji FWS w magazynie Forbes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i na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Forbes.pl</a:t>
                      </a: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pasku sponsorskim na dolnej paginie</a:t>
                      </a:r>
                      <a:b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2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– rozkładówka przy relacji  w Forbes </a:t>
                      </a:r>
                      <a:r>
                        <a:rPr kumimoji="0" lang="pl-PL" sz="12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215967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0B077D1-5200-94DB-EC86-7DE0AD3B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12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FC98AFA-B85A-3E67-1AAD-446DCABE6193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Classic  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42A22FC2-9399-941E-6D3D-4D2C311A0019}"/>
              </a:ext>
            </a:extLst>
          </p:cNvPr>
          <p:cNvSpPr txBox="1">
            <a:spLocks/>
          </p:cNvSpPr>
          <p:nvPr/>
        </p:nvSpPr>
        <p:spPr>
          <a:xfrm>
            <a:off x="7902151" y="8842811"/>
            <a:ext cx="9785794" cy="114354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1600" noProof="1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Istnieje możliwość przygotowania pakietu indywidualnego.</a:t>
            </a:r>
            <a:endParaRPr lang="pl-PL" sz="16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4602AB4C-86F9-14A2-9E35-6AC806B7B626}"/>
              </a:ext>
            </a:extLst>
          </p:cNvPr>
          <p:cNvGrpSpPr/>
          <p:nvPr/>
        </p:nvGrpSpPr>
        <p:grpSpPr>
          <a:xfrm>
            <a:off x="719138" y="2420605"/>
            <a:ext cx="16821836" cy="6192000"/>
            <a:chOff x="719138" y="2185023"/>
            <a:chExt cx="16821836" cy="6416204"/>
          </a:xfrm>
        </p:grpSpPr>
        <p:sp>
          <p:nvSpPr>
            <p:cNvPr id="10" name="Prostokąt zaokrąglony 9">
              <a:extLst>
                <a:ext uri="{FF2B5EF4-FFF2-40B4-BE49-F238E27FC236}">
                  <a16:creationId xmlns:a16="http://schemas.microsoft.com/office/drawing/2014/main" id="{467BE2E1-1EB3-1FE0-0CFB-714E65FC37DF}"/>
                </a:ext>
              </a:extLst>
            </p:cNvPr>
            <p:cNvSpPr/>
            <p:nvPr/>
          </p:nvSpPr>
          <p:spPr>
            <a:xfrm>
              <a:off x="719138" y="2185023"/>
              <a:ext cx="5471349" cy="6416204"/>
            </a:xfrm>
            <a:prstGeom prst="roundRect">
              <a:avLst>
                <a:gd name="adj" fmla="val 5901"/>
              </a:avLst>
            </a:prstGeom>
            <a:solidFill>
              <a:srgbClr val="CDB14E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Prostokąt zaokrąglony 10">
              <a:extLst>
                <a:ext uri="{FF2B5EF4-FFF2-40B4-BE49-F238E27FC236}">
                  <a16:creationId xmlns:a16="http://schemas.microsoft.com/office/drawing/2014/main" id="{4EC9ED3A-A684-2D21-301D-E41465524E20}"/>
                </a:ext>
              </a:extLst>
            </p:cNvPr>
            <p:cNvSpPr/>
            <p:nvPr/>
          </p:nvSpPr>
          <p:spPr>
            <a:xfrm>
              <a:off x="6404320" y="2185023"/>
              <a:ext cx="5471349" cy="6416204"/>
            </a:xfrm>
            <a:prstGeom prst="roundRect">
              <a:avLst>
                <a:gd name="adj" fmla="val 5901"/>
              </a:avLst>
            </a:prstGeom>
            <a:solidFill>
              <a:srgbClr val="CDB14E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rostokąt zaokrąglony 11">
              <a:extLst>
                <a:ext uri="{FF2B5EF4-FFF2-40B4-BE49-F238E27FC236}">
                  <a16:creationId xmlns:a16="http://schemas.microsoft.com/office/drawing/2014/main" id="{A26AC9D1-CB99-F48C-B210-816AAE83272F}"/>
                </a:ext>
              </a:extLst>
            </p:cNvPr>
            <p:cNvSpPr/>
            <p:nvPr/>
          </p:nvSpPr>
          <p:spPr>
            <a:xfrm>
              <a:off x="12069625" y="2185023"/>
              <a:ext cx="5471349" cy="6416204"/>
            </a:xfrm>
            <a:prstGeom prst="roundRect">
              <a:avLst>
                <a:gd name="adj" fmla="val 5901"/>
              </a:avLst>
            </a:prstGeom>
            <a:solidFill>
              <a:srgbClr val="CDB14E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671E1A8-BAF3-98C0-4BD2-39C7108C17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058107"/>
              </p:ext>
            </p:extLst>
          </p:nvPr>
        </p:nvGraphicFramePr>
        <p:xfrm>
          <a:off x="737363" y="2535708"/>
          <a:ext cx="16831499" cy="619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1529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20673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210178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84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przed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podczas </a:t>
                      </a: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0" marT="0" marB="0" anchor="ctr">
                    <a:lnL>
                      <a:noFill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80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Wypowiedź i logo Sponsora w publikacji promującej wydarzenie: </a:t>
                      </a:r>
                      <a:r>
                        <a:rPr lang="pl-PL" sz="1350" b="0" i="0" u="none" strike="noStrike" err="1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print</a:t>
                      </a: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 i online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Dedykowany post o partnerstwie wydarzenia x1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zaproszeniach elektronicznych na FWS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belce sponsorskiej na stronie wydarzenia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w postach komercyjnych na SM zapowiadających gości specjalnych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paskach sponsorskich w artykułach </a:t>
                      </a:r>
                      <a:b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online kontekstowo powiązanych z wydarzeniem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5 zaproszeń dla Sponsora na wydarzenie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Przywitanie ze sceny Sponsora przez prowadzącego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Udział przedstawiciela Sponsora w panelu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Nagranie „setki” video z przedstawicielem Sponsora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podczas FWS do wykorzystania przez Sponsora w swoich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SM oraz publikacja na wybranym serwisie RASP z gwarancją 13 000 UU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Możliwość budowy strefy Sponsora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(zgodnie ze specyfikacją obiektu)​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x </a:t>
                      </a:r>
                      <a:r>
                        <a:rPr lang="pl-PL" sz="1350" kern="1200" err="1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Instastory</a:t>
                      </a: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z FWS z oznaczeniem #Sponsora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ekranach LCD i na ściance prasowej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Video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boost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- materiał typu rolka dedykowany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mediom nagrywany w pionie do 60s – związany z tematyką wydarzenia (zasięg 200 000 VV)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Wypowiedź przedstawiciela Sponsora w relacji z FWS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 magazynie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i na Forbes.pl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Zdjęcie z debaty z przedstawicielem Sponsora w panelu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 relacji z FWS w magazynie Forbes i na Forbes.pl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Plansza sponsorska z logo partnera w materiale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wideo podsumowującym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Dedykowany post w SM związany z tematyką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artykuł natywny w wybranym serwisie grupy RASP,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13 000 UU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w relacji z FWS w magazynie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i na Forbes.pl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pasku sponsorskim na dolnej paginie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– rozkładówka przy relacji  w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endParaRPr lang="pl-PL" sz="13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215967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pic>
        <p:nvPicPr>
          <p:cNvPr id="15" name="Obraz 14">
            <a:extLst>
              <a:ext uri="{FF2B5EF4-FFF2-40B4-BE49-F238E27FC236}">
                <a16:creationId xmlns:a16="http://schemas.microsoft.com/office/drawing/2014/main" id="{1F415A5F-E1BD-B15C-BB26-4437594FB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0"/>
            <a:ext cx="3718373" cy="20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2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1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3C8730-6FFA-FFA5-A84E-640155795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2">
            <a:extLst>
              <a:ext uri="{FF2B5EF4-FFF2-40B4-BE49-F238E27FC236}">
                <a16:creationId xmlns:a16="http://schemas.microsoft.com/office/drawing/2014/main" id="{7B2D98B5-20CE-2401-E84D-77C74F425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13</a:t>
            </a:fld>
            <a:endParaRPr lang="pl-PL">
              <a:solidFill>
                <a:schemeClr val="bg1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AEE48EC-137E-7E96-F4EA-A64919BB3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901885"/>
              </p:ext>
            </p:extLst>
          </p:nvPr>
        </p:nvGraphicFramePr>
        <p:xfrm>
          <a:off x="3600450" y="3695283"/>
          <a:ext cx="11041063" cy="416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063">
                  <a:extLst>
                    <a:ext uri="{9D8B030D-6E8A-4147-A177-3AD203B41FA5}">
                      <a16:colId xmlns:a16="http://schemas.microsoft.com/office/drawing/2014/main" val="2860501493"/>
                    </a:ext>
                  </a:extLst>
                </a:gridCol>
              </a:tblGrid>
              <a:tr h="1875519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0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Cena pakietu:</a:t>
                      </a:r>
                      <a:r>
                        <a:rPr lang="pl-PL" sz="8900" b="0" spc="0" baseline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 150 0</a:t>
                      </a:r>
                      <a:r>
                        <a:rPr lang="pl-PL" sz="89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00 </a:t>
                      </a:r>
                      <a:r>
                        <a:rPr lang="pl-PL" sz="35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zł netto </a:t>
                      </a:r>
                    </a:p>
                  </a:txBody>
                  <a:tcPr marL="251960" marR="0" marT="251960" marB="251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087861"/>
                  </a:ext>
                </a:extLst>
              </a:tr>
              <a:tr h="229382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200"/>
                        </a:spcAft>
                      </a:pPr>
                      <a:r>
                        <a:rPr lang="pl-PL" sz="1800" b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Dodatkowe świadczenia: 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None/>
                      </a:pP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Udział w kampanii promocyjnej Forbes 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Women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 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Summit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	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Logo Sponsora w kampanii promocyjnej w najsilniejszych mediach RASP: 5 mln PV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Promocja Sponsora w aplikacji poświęconej wydarzeniu</a:t>
                      </a:r>
                    </a:p>
                  </a:txBody>
                  <a:tcPr marL="251960" marR="179972" marT="323951" marB="32395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67514"/>
                  </a:ext>
                </a:extLst>
              </a:tr>
            </a:tbl>
          </a:graphicData>
        </a:graphic>
      </p:graphicFrame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EFCC8C87-9362-0DDF-B598-5A962096B53D}"/>
              </a:ext>
            </a:extLst>
          </p:cNvPr>
          <p:cNvSpPr/>
          <p:nvPr/>
        </p:nvSpPr>
        <p:spPr>
          <a:xfrm>
            <a:off x="3611562" y="3695283"/>
            <a:ext cx="11041063" cy="4169340"/>
          </a:xfrm>
          <a:prstGeom prst="roundRect">
            <a:avLst>
              <a:gd name="adj" fmla="val 9252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5" name="RASP white">
            <a:extLst>
              <a:ext uri="{FF2B5EF4-FFF2-40B4-BE49-F238E27FC236}">
                <a16:creationId xmlns:a16="http://schemas.microsoft.com/office/drawing/2014/main" id="{9053AB6F-16A7-3CAA-4351-AC0455942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7477B608-4188-E94E-BA7C-C1CAF888B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0"/>
            <a:ext cx="3718373" cy="2091585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31F077B7-D4AD-14D9-B517-D9C0B3006E42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Classic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566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1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A10B2-33C5-C545-79B2-1859F5D6F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74350FD-B732-8ABD-58E4-46FC65B5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14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id="{94F86B7B-2A08-FF50-DEB9-3E52FEE85BD6}"/>
              </a:ext>
            </a:extLst>
          </p:cNvPr>
          <p:cNvSpPr txBox="1">
            <a:spLocks/>
          </p:cNvSpPr>
          <p:nvPr/>
        </p:nvSpPr>
        <p:spPr>
          <a:xfrm>
            <a:off x="7902151" y="8842811"/>
            <a:ext cx="9785794" cy="114354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1600" noProof="1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Istnieje możliwość przygotowania pakietu indywidualnego.</a:t>
            </a:r>
            <a:endParaRPr lang="pl-PL" sz="16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E5E92C4-44AC-C6B1-B50B-85A09B48D665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Basic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491793CE-0230-224D-8B8A-B275B7401B3B}"/>
              </a:ext>
            </a:extLst>
          </p:cNvPr>
          <p:cNvGrpSpPr/>
          <p:nvPr/>
        </p:nvGrpSpPr>
        <p:grpSpPr>
          <a:xfrm>
            <a:off x="719138" y="3007652"/>
            <a:ext cx="16821836" cy="5077475"/>
            <a:chOff x="719138" y="2185023"/>
            <a:chExt cx="16821836" cy="5261324"/>
          </a:xfrm>
          <a:solidFill>
            <a:srgbClr val="CDB14E"/>
          </a:solidFill>
        </p:grpSpPr>
        <p:sp>
          <p:nvSpPr>
            <p:cNvPr id="10" name="Prostokąt zaokrąglony 9">
              <a:extLst>
                <a:ext uri="{FF2B5EF4-FFF2-40B4-BE49-F238E27FC236}">
                  <a16:creationId xmlns:a16="http://schemas.microsoft.com/office/drawing/2014/main" id="{3A6FA02F-8138-072D-EB31-DC8096C3DEAA}"/>
                </a:ext>
              </a:extLst>
            </p:cNvPr>
            <p:cNvSpPr/>
            <p:nvPr/>
          </p:nvSpPr>
          <p:spPr>
            <a:xfrm>
              <a:off x="719138" y="2185023"/>
              <a:ext cx="5471349" cy="5261324"/>
            </a:xfrm>
            <a:prstGeom prst="roundRect">
              <a:avLst>
                <a:gd name="adj" fmla="val 5901"/>
              </a:avLst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Prostokąt zaokrąglony 10">
              <a:extLst>
                <a:ext uri="{FF2B5EF4-FFF2-40B4-BE49-F238E27FC236}">
                  <a16:creationId xmlns:a16="http://schemas.microsoft.com/office/drawing/2014/main" id="{0CA8A4DB-2A3C-2D85-B4A3-E797E2BE3247}"/>
                </a:ext>
              </a:extLst>
            </p:cNvPr>
            <p:cNvSpPr/>
            <p:nvPr/>
          </p:nvSpPr>
          <p:spPr>
            <a:xfrm>
              <a:off x="6404320" y="2185023"/>
              <a:ext cx="5471349" cy="5261324"/>
            </a:xfrm>
            <a:prstGeom prst="roundRect">
              <a:avLst>
                <a:gd name="adj" fmla="val 5901"/>
              </a:avLst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rostokąt zaokrąglony 11">
              <a:extLst>
                <a:ext uri="{FF2B5EF4-FFF2-40B4-BE49-F238E27FC236}">
                  <a16:creationId xmlns:a16="http://schemas.microsoft.com/office/drawing/2014/main" id="{074DA753-BD6C-CEB1-E001-01D5252257BA}"/>
                </a:ext>
              </a:extLst>
            </p:cNvPr>
            <p:cNvSpPr/>
            <p:nvPr/>
          </p:nvSpPr>
          <p:spPr>
            <a:xfrm>
              <a:off x="12069625" y="2185023"/>
              <a:ext cx="5471349" cy="5261324"/>
            </a:xfrm>
            <a:prstGeom prst="roundRect">
              <a:avLst>
                <a:gd name="adj" fmla="val 5901"/>
              </a:avLst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8" name="Tabela 6">
            <a:extLst>
              <a:ext uri="{FF2B5EF4-FFF2-40B4-BE49-F238E27FC236}">
                <a16:creationId xmlns:a16="http://schemas.microsoft.com/office/drawing/2014/main" id="{B1399FC5-326F-4FE2-EAAC-B1C778C8F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7462439"/>
              </p:ext>
            </p:extLst>
          </p:nvPr>
        </p:nvGraphicFramePr>
        <p:xfrm>
          <a:off x="719138" y="3007652"/>
          <a:ext cx="16831499" cy="4957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1529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20673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210178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84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przed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podczas </a:t>
                      </a: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0" marT="0" marB="0" anchor="ctr">
                    <a:lnL>
                      <a:noFill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680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Post dedykowany o partnerstwie wydarzenia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zaproszeniach elektronicznych na FWS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belce sponsorskiej na stronie wydarzenia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w postach komercyjnych na SM zapowiadających gości specjalnych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paskach sponsorskich w artykułach online kontekstowo powiązanych z wydarzeniem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5 zaproszeń dla Sponsora na wydarzenie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Przywitanie ze sceny Sponsora  przez prowadzącego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Nagranie „setki” video z przedstawicielem Sponsora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podczas FWS do wykorzystania przez Sponsora w swoich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SM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x </a:t>
                      </a:r>
                      <a:r>
                        <a:rPr lang="pl-PL" sz="1350" kern="1200" err="1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Instastory</a:t>
                      </a: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z FWS z oznaczeniem #Sponsora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ekranach LCD i na ściance prasowej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Video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boost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- materiał typu rolka dedykowany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mediom nagrywany w pionie do 60s – związany z tematyką wydarzenia (zasięg 200 000 VV)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Plansza sponsorska z logo partnera w materiale wideo podsumowującym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Dedykowany post w SM związany z tematyką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artykuł natywny w wybranym serwisie grupy RASP,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13 000 UU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w relacji z FWS w magazynie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i na Forbes.pl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pasku sponsorskim na dolnej paginie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– rozkładówka przy relacji  w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endParaRPr lang="pl-PL" sz="13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215967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pic>
        <p:nvPicPr>
          <p:cNvPr id="9" name="Grafika 8">
            <a:extLst>
              <a:ext uri="{FF2B5EF4-FFF2-40B4-BE49-F238E27FC236}">
                <a16:creationId xmlns:a16="http://schemas.microsoft.com/office/drawing/2014/main" id="{646266E0-53ED-5A00-04E0-6BB95A001E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17634" y="9830396"/>
            <a:ext cx="2211837" cy="6956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DDC0330F-271E-7A75-C3DA-389E1131A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8480" y="0"/>
            <a:ext cx="3718373" cy="20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8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B14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6EA266-BF7F-ECD6-C7A2-1A8CA827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2">
            <a:extLst>
              <a:ext uri="{FF2B5EF4-FFF2-40B4-BE49-F238E27FC236}">
                <a16:creationId xmlns:a16="http://schemas.microsoft.com/office/drawing/2014/main" id="{50EF91A2-F2EC-F6AB-41B1-0DA341FD0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15</a:t>
            </a:fld>
            <a:endParaRPr lang="pl-PL">
              <a:solidFill>
                <a:schemeClr val="bg1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3061E13-C0D1-123D-2EAE-649DE2863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368927"/>
              </p:ext>
            </p:extLst>
          </p:nvPr>
        </p:nvGraphicFramePr>
        <p:xfrm>
          <a:off x="3600450" y="3695283"/>
          <a:ext cx="11041063" cy="416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063">
                  <a:extLst>
                    <a:ext uri="{9D8B030D-6E8A-4147-A177-3AD203B41FA5}">
                      <a16:colId xmlns:a16="http://schemas.microsoft.com/office/drawing/2014/main" val="2860501493"/>
                    </a:ext>
                  </a:extLst>
                </a:gridCol>
              </a:tblGrid>
              <a:tr h="1875519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0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Cena pakietu:</a:t>
                      </a:r>
                      <a:r>
                        <a:rPr lang="pl-PL" sz="8900" b="0" spc="0" baseline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 80 0</a:t>
                      </a:r>
                      <a:r>
                        <a:rPr lang="pl-PL" sz="89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00 </a:t>
                      </a:r>
                      <a:r>
                        <a:rPr lang="pl-PL" sz="35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zł netto </a:t>
                      </a:r>
                    </a:p>
                  </a:txBody>
                  <a:tcPr marL="251960" marR="0" marT="251960" marB="251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087861"/>
                  </a:ext>
                </a:extLst>
              </a:tr>
              <a:tr h="229382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200"/>
                        </a:spcAft>
                      </a:pPr>
                      <a:r>
                        <a:rPr lang="pl-PL" sz="1800" b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Dodatkowe świadczenia: 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None/>
                      </a:pP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Udział w kampanii promocyjnej Forbes 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Women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 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Summit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	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Logo Sponsora w kampanii promocyjnej w najsilniejszych mediach RASP: 5 mln PV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Promocja Sponsora w aplikacji poświęconej wydarzeniu</a:t>
                      </a:r>
                    </a:p>
                  </a:txBody>
                  <a:tcPr marL="251960" marR="179972" marT="323951" marB="32395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67514"/>
                  </a:ext>
                </a:extLst>
              </a:tr>
            </a:tbl>
          </a:graphicData>
        </a:graphic>
      </p:graphicFrame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D8D30534-B7E3-C8FB-7DE7-DC16EEF758AE}"/>
              </a:ext>
            </a:extLst>
          </p:cNvPr>
          <p:cNvSpPr/>
          <p:nvPr/>
        </p:nvSpPr>
        <p:spPr>
          <a:xfrm>
            <a:off x="3611562" y="3695283"/>
            <a:ext cx="11041063" cy="4169340"/>
          </a:xfrm>
          <a:prstGeom prst="roundRect">
            <a:avLst>
              <a:gd name="adj" fmla="val 9252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8" name="RASP white">
            <a:extLst>
              <a:ext uri="{FF2B5EF4-FFF2-40B4-BE49-F238E27FC236}">
                <a16:creationId xmlns:a16="http://schemas.microsoft.com/office/drawing/2014/main" id="{0FCD7F32-24A1-EEB3-2CC7-10582B1099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452B06A-5706-728C-EEA7-75A0121DE4CF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Basic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19609001-E9F0-2134-ACE6-A3FD7FE52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0"/>
            <a:ext cx="3718373" cy="20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89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A1C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AF1C73-55DF-5564-BC4D-699B5DD09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5108E6A-5213-AE3E-5D91-9CB156B2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16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7" name="Tytuł 3">
            <a:extLst>
              <a:ext uri="{FF2B5EF4-FFF2-40B4-BE49-F238E27FC236}">
                <a16:creationId xmlns:a16="http://schemas.microsoft.com/office/drawing/2014/main" id="{4653044C-D8C4-999B-516F-F0F63585615B}"/>
              </a:ext>
            </a:extLst>
          </p:cNvPr>
          <p:cNvSpPr txBox="1">
            <a:spLocks/>
          </p:cNvSpPr>
          <p:nvPr/>
        </p:nvSpPr>
        <p:spPr>
          <a:xfrm>
            <a:off x="7902151" y="8842811"/>
            <a:ext cx="9785794" cy="114354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1600" noProof="1">
                <a:solidFill>
                  <a:schemeClr val="bg1"/>
                </a:solidFill>
                <a:latin typeface="Poppins" pitchFamily="2" charset="0"/>
                <a:cs typeface="Poppins" pitchFamily="2" charset="0"/>
              </a:rPr>
              <a:t>Istnieje możliwość przygotowania pakietu indywidualnego.</a:t>
            </a:r>
            <a:endParaRPr lang="pl-PL" sz="1600">
              <a:solidFill>
                <a:schemeClr val="bg1"/>
              </a:solidFill>
              <a:latin typeface="Poppins" pitchFamily="2" charset="0"/>
              <a:cs typeface="Poppins" pitchFamily="2" charset="0"/>
            </a:endParaRP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92308B50-1C3F-8FE5-CFCC-D3D4EBA189B4}"/>
              </a:ext>
            </a:extLst>
          </p:cNvPr>
          <p:cNvSpPr/>
          <p:nvPr/>
        </p:nvSpPr>
        <p:spPr>
          <a:xfrm>
            <a:off x="12160398" y="-399020"/>
            <a:ext cx="2159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13A0CBF0-5771-22B6-C8F9-A91D7D62DC63}"/>
              </a:ext>
            </a:extLst>
          </p:cNvPr>
          <p:cNvGrpSpPr/>
          <p:nvPr/>
        </p:nvGrpSpPr>
        <p:grpSpPr>
          <a:xfrm>
            <a:off x="719138" y="3007652"/>
            <a:ext cx="16821836" cy="5077475"/>
            <a:chOff x="719138" y="2185023"/>
            <a:chExt cx="16821836" cy="5261324"/>
          </a:xfrm>
        </p:grpSpPr>
        <p:sp>
          <p:nvSpPr>
            <p:cNvPr id="10" name="Prostokąt zaokrąglony 9">
              <a:extLst>
                <a:ext uri="{FF2B5EF4-FFF2-40B4-BE49-F238E27FC236}">
                  <a16:creationId xmlns:a16="http://schemas.microsoft.com/office/drawing/2014/main" id="{B3A72697-60B0-C95C-422D-4A18C16F1F7A}"/>
                </a:ext>
              </a:extLst>
            </p:cNvPr>
            <p:cNvSpPr/>
            <p:nvPr/>
          </p:nvSpPr>
          <p:spPr>
            <a:xfrm>
              <a:off x="719138" y="2185023"/>
              <a:ext cx="5471349" cy="5261324"/>
            </a:xfrm>
            <a:prstGeom prst="roundRect">
              <a:avLst>
                <a:gd name="adj" fmla="val 5901"/>
              </a:avLst>
            </a:prstGeom>
            <a:solidFill>
              <a:srgbClr val="E7A1C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Prostokąt zaokrąglony 10">
              <a:extLst>
                <a:ext uri="{FF2B5EF4-FFF2-40B4-BE49-F238E27FC236}">
                  <a16:creationId xmlns:a16="http://schemas.microsoft.com/office/drawing/2014/main" id="{FD78284D-16B2-78F4-8797-4B4F3F12D02E}"/>
                </a:ext>
              </a:extLst>
            </p:cNvPr>
            <p:cNvSpPr/>
            <p:nvPr/>
          </p:nvSpPr>
          <p:spPr>
            <a:xfrm>
              <a:off x="6404320" y="2185023"/>
              <a:ext cx="5471349" cy="5261324"/>
            </a:xfrm>
            <a:prstGeom prst="roundRect">
              <a:avLst>
                <a:gd name="adj" fmla="val 5901"/>
              </a:avLst>
            </a:prstGeom>
            <a:solidFill>
              <a:srgbClr val="E7A1C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rostokąt zaokrąglony 11">
              <a:extLst>
                <a:ext uri="{FF2B5EF4-FFF2-40B4-BE49-F238E27FC236}">
                  <a16:creationId xmlns:a16="http://schemas.microsoft.com/office/drawing/2014/main" id="{E6DFAE5E-3575-67E8-AE5E-B8E844F1A3B4}"/>
                </a:ext>
              </a:extLst>
            </p:cNvPr>
            <p:cNvSpPr/>
            <p:nvPr/>
          </p:nvSpPr>
          <p:spPr>
            <a:xfrm>
              <a:off x="12069625" y="2185023"/>
              <a:ext cx="5471349" cy="5261324"/>
            </a:xfrm>
            <a:prstGeom prst="roundRect">
              <a:avLst>
                <a:gd name="adj" fmla="val 5901"/>
              </a:avLst>
            </a:prstGeom>
            <a:solidFill>
              <a:srgbClr val="E7A1C5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251999" tIns="251999" rIns="180000" bIns="251999" rtlCol="0" anchor="ctr"/>
            <a:lstStyle/>
            <a:p>
              <a:pPr algn="l"/>
              <a:endParaRPr lang="pl-PL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8" name="Tabela 6">
            <a:extLst>
              <a:ext uri="{FF2B5EF4-FFF2-40B4-BE49-F238E27FC236}">
                <a16:creationId xmlns:a16="http://schemas.microsoft.com/office/drawing/2014/main" id="{2C7B29BB-84BD-192E-D667-1CF721B69A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130767"/>
              </p:ext>
            </p:extLst>
          </p:nvPr>
        </p:nvGraphicFramePr>
        <p:xfrm>
          <a:off x="719138" y="3007652"/>
          <a:ext cx="16831499" cy="47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1529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20673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210178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471529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840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przed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podczas </a:t>
                      </a: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91427" marT="45713" marB="45713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90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Świadczenia po </a:t>
                      </a:r>
                      <a:br>
                        <a:rPr lang="pl-PL" sz="29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</a:br>
                      <a:r>
                        <a:rPr lang="pl-PL" sz="2900" b="1" i="0">
                          <a:solidFill>
                            <a:schemeClr val="accent2"/>
                          </a:solidFill>
                          <a:latin typeface="Poppins Black" pitchFamily="2" charset="0"/>
                          <a:cs typeface="Poppins Black" pitchFamily="2" charset="0"/>
                        </a:rPr>
                        <a:t>FORBES WOMEN SUMMIT</a:t>
                      </a:r>
                    </a:p>
                  </a:txBody>
                  <a:tcPr marL="215967" marR="0" marT="0" marB="0" anchor="ctr">
                    <a:lnL>
                      <a:noFill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6800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Post dedykowany o partnerstwie wydarzenia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zaproszeniach elektronicznych na FWS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belce sponsorskiej na stronie wydarzenia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Logo Sponsora na paskach sponsorskich w artykułach online kontekstowo powiązanych z wydarzeniem </a:t>
                      </a:r>
                    </a:p>
                    <a:p>
                      <a:pPr marL="213750" indent="-213750" algn="l" fontAlgn="b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b="0" i="0" u="none" strike="noStrike">
                          <a:solidFill>
                            <a:schemeClr val="bg1"/>
                          </a:solidFill>
                          <a:effectLst/>
                          <a:latin typeface="Poppins" pitchFamily="2" charset="0"/>
                          <a:cs typeface="Poppins" pitchFamily="2" charset="0"/>
                        </a:rPr>
                        <a:t>5 zaproszeń dla Sponsora na wydarzenie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Przywitanie Sponsora ze sceny przez prowadzącego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Nagranie „setki” video z przedstawicielem Sponsora podczas FWS do wykorzystania przez Sponsora w swoich SM i innych promocjach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x </a:t>
                      </a:r>
                      <a:r>
                        <a:rPr lang="pl-PL" sz="1350" kern="1200" err="1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Instastory</a:t>
                      </a: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z FWS z oznaczeniem #Sponsora 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ekranach LCD i na ściance prasowej</a:t>
                      </a: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Ekspozycja samochodu przed wejściem do The </a:t>
                      </a:r>
                      <a:r>
                        <a:rPr lang="pl-PL" sz="1350" kern="1200" err="1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Tides</a:t>
                      </a:r>
                      <a:endParaRPr lang="pl-PL" sz="13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indent="-213750">
                        <a:lnSpc>
                          <a:spcPct val="110000"/>
                        </a:lnSpc>
                        <a:spcBef>
                          <a:spcPts val="600"/>
                        </a:spcBef>
                        <a:buSzPct val="120000"/>
                        <a:buFont typeface="Arial" panose="020B0604020202020204" pitchFamily="34" charset="0"/>
                        <a:buChar char="•"/>
                      </a:pP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Możliwość organizacji VIP SHUTTLE </a:t>
                      </a:r>
                      <a:b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lang="pl-PL" sz="1350" kern="1200">
                          <a:solidFill>
                            <a:schemeClr val="bg1"/>
                          </a:solidFill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(szczegóły do potwierdzenia z organizatorem)</a:t>
                      </a:r>
                    </a:p>
                  </a:txBody>
                  <a:tcPr marL="215967" marR="91427" marT="45713" marB="4571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250" kern="1200">
                        <a:solidFill>
                          <a:schemeClr val="bg1"/>
                        </a:solidFill>
                        <a:latin typeface="Poppins" pitchFamily="2" charset="0"/>
                        <a:ea typeface="+mn-ea"/>
                        <a:cs typeface="Poppins" pitchFamily="2" charset="0"/>
                      </a:endParaRP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Video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boost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- materiał typu rolka dedykowany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social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mediom nagrywany w pionie do 60s – związany z tematyką wydarzenia (zasięg 200 000 VV)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Plansza sponsorska z logo partnera w materiale wideo podsumowującym FWS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 artykuł natywny w wybranym serwisie grupy RASP, 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13 000 UU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w relacji z FWS w magazynie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 i na Forbes.pl </a:t>
                      </a:r>
                    </a:p>
                    <a:p>
                      <a:pPr marL="213750" marR="0" lvl="0" indent="-21375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Logo Sponsora na pasku sponsorskim na dolnej paginie</a:t>
                      </a:r>
                      <a:b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</a:br>
                      <a:r>
                        <a:rPr kumimoji="0" lang="pl-PL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– rozkładówka przy relacji  w Forbes </a:t>
                      </a:r>
                      <a:r>
                        <a:rPr kumimoji="0" lang="pl-PL" sz="135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oppins" pitchFamily="2" charset="0"/>
                          <a:ea typeface="+mn-ea"/>
                          <a:cs typeface="Poppins" pitchFamily="2" charset="0"/>
                        </a:rPr>
                        <a:t>Women</a:t>
                      </a:r>
                      <a:endParaRPr lang="pl-PL" sz="1350">
                        <a:solidFill>
                          <a:schemeClr val="bg1"/>
                        </a:solidFill>
                        <a:latin typeface="Poppins" pitchFamily="2" charset="0"/>
                        <a:cs typeface="Poppins" pitchFamily="2" charset="0"/>
                      </a:endParaRPr>
                    </a:p>
                  </a:txBody>
                  <a:tcPr marL="215967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C6FD11B-6B9F-4B2A-2F05-23D2CA522F7E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Motoryzacyjny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9B3FABBD-1F51-1157-8D41-41C3F2C0B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0"/>
            <a:ext cx="3719978" cy="20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8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A1C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00703-4F80-6E51-3867-D7656A62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numeru slajdu 2">
            <a:extLst>
              <a:ext uri="{FF2B5EF4-FFF2-40B4-BE49-F238E27FC236}">
                <a16:creationId xmlns:a16="http://schemas.microsoft.com/office/drawing/2014/main" id="{FA62B3EC-755A-2559-9BCA-BD4A5A8F4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9138" y="9558490"/>
            <a:ext cx="1413192" cy="547773"/>
          </a:xfrm>
        </p:spPr>
        <p:txBody>
          <a:bodyPr/>
          <a:lstStyle/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17</a:t>
            </a:fld>
            <a:endParaRPr lang="pl-PL">
              <a:solidFill>
                <a:schemeClr val="bg1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458D10B-9BAA-01D0-ABA1-09CB6260E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529018"/>
              </p:ext>
            </p:extLst>
          </p:nvPr>
        </p:nvGraphicFramePr>
        <p:xfrm>
          <a:off x="3600450" y="3695283"/>
          <a:ext cx="11041063" cy="416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1063">
                  <a:extLst>
                    <a:ext uri="{9D8B030D-6E8A-4147-A177-3AD203B41FA5}">
                      <a16:colId xmlns:a16="http://schemas.microsoft.com/office/drawing/2014/main" val="2860501493"/>
                    </a:ext>
                  </a:extLst>
                </a:gridCol>
              </a:tblGrid>
              <a:tr h="1875519"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0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Cena pakietu:</a:t>
                      </a:r>
                      <a:r>
                        <a:rPr lang="pl-PL" sz="8900" b="0" spc="0" baseline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 70 0</a:t>
                      </a:r>
                      <a:r>
                        <a:rPr lang="pl-PL" sz="89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00 </a:t>
                      </a:r>
                      <a:r>
                        <a:rPr lang="pl-PL" sz="3500" b="0" spc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zł netto </a:t>
                      </a:r>
                    </a:p>
                  </a:txBody>
                  <a:tcPr marL="251960" marR="0" marT="251960" marB="251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4087861"/>
                  </a:ext>
                </a:extLst>
              </a:tr>
              <a:tr h="229382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1200"/>
                        </a:spcAft>
                      </a:pPr>
                      <a:r>
                        <a:rPr lang="pl-PL" sz="1800" b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Dodatkowe świadczenia: </a:t>
                      </a: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None/>
                      </a:pP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Udział w kampanii promocyjnej Forbes 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Women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 </a:t>
                      </a:r>
                      <a:r>
                        <a:rPr lang="pl-PL" sz="1800" b="0" err="1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Summit</a:t>
                      </a:r>
                      <a:r>
                        <a:rPr lang="pl-PL" sz="1800" b="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	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Logo Sponsora w kampanii promocyjnej w najsilniejszych mediach RASP: 5 mln PV</a:t>
                      </a:r>
                    </a:p>
                    <a:p>
                      <a:pPr marL="284400" indent="-28440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pl-PL" sz="1800">
                          <a:solidFill>
                            <a:schemeClr val="bg1"/>
                          </a:solidFill>
                          <a:latin typeface="Poppins" pitchFamily="2" charset="0"/>
                          <a:cs typeface="Poppins" pitchFamily="2" charset="0"/>
                        </a:rPr>
                        <a:t>Promocja Sponsora w aplikacji poświęconej wydarzeniu</a:t>
                      </a:r>
                    </a:p>
                  </a:txBody>
                  <a:tcPr marL="251960" marR="179972" marT="323951" marB="32395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367514"/>
                  </a:ext>
                </a:extLst>
              </a:tr>
            </a:tbl>
          </a:graphicData>
        </a:graphic>
      </p:graphicFrame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0AF6C9BF-301E-09F0-FE01-A24CDA8046B6}"/>
              </a:ext>
            </a:extLst>
          </p:cNvPr>
          <p:cNvSpPr/>
          <p:nvPr/>
        </p:nvSpPr>
        <p:spPr>
          <a:xfrm>
            <a:off x="3611562" y="3695283"/>
            <a:ext cx="11041063" cy="4169340"/>
          </a:xfrm>
          <a:prstGeom prst="roundRect">
            <a:avLst>
              <a:gd name="adj" fmla="val 9252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8" name="RASP white">
            <a:extLst>
              <a:ext uri="{FF2B5EF4-FFF2-40B4-BE49-F238E27FC236}">
                <a16:creationId xmlns:a16="http://schemas.microsoft.com/office/drawing/2014/main" id="{87AC6EB2-864C-8186-4FC3-89B5C34BB7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533872" y="9001951"/>
            <a:ext cx="2211837" cy="897393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161A8C7-4836-FED4-80C7-D740177A19D7}"/>
              </a:ext>
            </a:extLst>
          </p:cNvPr>
          <p:cNvSpPr txBox="1"/>
          <p:nvPr/>
        </p:nvSpPr>
        <p:spPr>
          <a:xfrm>
            <a:off x="672245" y="993283"/>
            <a:ext cx="14616523" cy="9230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590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Pakiet Motoryzacyjny</a:t>
            </a:r>
            <a:endParaRPr lang="pl-PL" sz="5100" b="1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D83B7406-E23A-0596-3717-1B66BFBBA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80" y="0"/>
            <a:ext cx="3719978" cy="20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7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8233E-9B06-ABB9-F93B-E81C1A121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az 26">
            <a:extLst>
              <a:ext uri="{FF2B5EF4-FFF2-40B4-BE49-F238E27FC236}">
                <a16:creationId xmlns:a16="http://schemas.microsoft.com/office/drawing/2014/main" id="{D4653045-065C-8726-BE81-1BC290BBC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2" b="652"/>
          <a:stretch>
            <a:fillRect/>
          </a:stretch>
        </p:blipFill>
        <p:spPr>
          <a:xfrm>
            <a:off x="0" y="5508"/>
            <a:ext cx="18288000" cy="10283080"/>
          </a:xfrm>
          <a:prstGeom prst="rect">
            <a:avLst/>
          </a:prstGeom>
        </p:spPr>
      </p:pic>
      <p:pic>
        <p:nvPicPr>
          <p:cNvPr id="15" name="RASP white">
            <a:extLst>
              <a:ext uri="{FF2B5EF4-FFF2-40B4-BE49-F238E27FC236}">
                <a16:creationId xmlns:a16="http://schemas.microsoft.com/office/drawing/2014/main" id="{7CCBD6DF-7DD0-8C00-5487-828B584B72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0512" y="9001951"/>
            <a:ext cx="2211837" cy="897393"/>
          </a:xfrm>
          <a:prstGeom prst="rect">
            <a:avLst/>
          </a:prstGeom>
        </p:spPr>
      </p:pic>
      <p:pic>
        <p:nvPicPr>
          <p:cNvPr id="21" name="Grafika 20">
            <a:extLst>
              <a:ext uri="{FF2B5EF4-FFF2-40B4-BE49-F238E27FC236}">
                <a16:creationId xmlns:a16="http://schemas.microsoft.com/office/drawing/2014/main" id="{AA7D553D-78CB-93DF-D48C-B580812BD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128" y="9212263"/>
            <a:ext cx="3808426" cy="699781"/>
          </a:xfrm>
          <a:prstGeom prst="rect">
            <a:avLst/>
          </a:prstGeom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D3CE21F-E397-1D80-07C8-E6C50D5EF73B}"/>
              </a:ext>
            </a:extLst>
          </p:cNvPr>
          <p:cNvSpPr txBox="1"/>
          <p:nvPr/>
        </p:nvSpPr>
        <p:spPr>
          <a:xfrm>
            <a:off x="696076" y="274382"/>
            <a:ext cx="8004914" cy="460856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6500" b="1" spc="-150">
                <a:solidFill>
                  <a:schemeClr val="accent2"/>
                </a:solidFill>
                <a:latin typeface="Poppins Black" pitchFamily="2" charset="0"/>
                <a:cs typeface="Poppins Black" pitchFamily="2" charset="0"/>
              </a:rPr>
              <a:t>WSPÓŁTWÓRZ PRZESTRZEŃ, </a:t>
            </a:r>
            <a:br>
              <a:rPr lang="pl-PL" sz="6500" spc="-15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</a:br>
            <a:r>
              <a:rPr lang="pl-PL" sz="6500" spc="-150">
                <a:solidFill>
                  <a:schemeClr val="bg1"/>
                </a:solidFill>
                <a:latin typeface="Akt Medium" pitchFamily="2" charset="0"/>
                <a:cs typeface="Akt Medium" pitchFamily="2" charset="0"/>
              </a:rPr>
              <a:t>W KTÓREJ ENERGIA LUDZI ZMIENIA KIERUNEK BIZNESU</a:t>
            </a:r>
            <a:endParaRPr lang="pl-PL" sz="6500" b="1" spc="-150" noProof="0">
              <a:solidFill>
                <a:schemeClr val="accent2"/>
              </a:solidFill>
              <a:effectLst/>
              <a:latin typeface="Poppins Black" pitchFamily="2" charset="0"/>
              <a:cs typeface="Poppins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87580"/>
      </p:ext>
    </p:extLst>
  </p:cSld>
  <p:clrMapOvr>
    <a:masterClrMapping/>
  </p:clrMapOvr>
</p:sld>
</file>

<file path=ppt/theme/theme1.xml><?xml version="1.0" encoding="utf-8"?>
<a:theme xmlns:a="http://schemas.openxmlformats.org/drawingml/2006/main" name="01. Slajdy tytułowe, przekładkowe, końcowe">
  <a:themeElements>
    <a:clrScheme name="RASP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E3E3E3"/>
      </a:accent1>
      <a:accent2>
        <a:srgbClr val="00E100"/>
      </a:accent2>
      <a:accent3>
        <a:srgbClr val="00B7F5"/>
      </a:accent3>
      <a:accent4>
        <a:srgbClr val="007AFF"/>
      </a:accent4>
      <a:accent5>
        <a:srgbClr val="FF0078"/>
      </a:accent5>
      <a:accent6>
        <a:srgbClr val="FFA900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2.xml><?xml version="1.0" encoding="utf-8"?>
<a:theme xmlns:a="http://schemas.openxmlformats.org/drawingml/2006/main" name="02. Slajdy z treścią">
  <a:themeElements>
    <a:clrScheme name="Niestandardowy 1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E3E3E3"/>
      </a:accent1>
      <a:accent2>
        <a:srgbClr val="FE0000"/>
      </a:accent2>
      <a:accent3>
        <a:srgbClr val="CCB14E"/>
      </a:accent3>
      <a:accent4>
        <a:srgbClr val="A0A0E6"/>
      </a:accent4>
      <a:accent5>
        <a:srgbClr val="F6AB54"/>
      </a:accent5>
      <a:accent6>
        <a:srgbClr val="E6A0C4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Niestandardowy</PresentationFormat>
  <Slides>18</Slides>
  <Notes>10</Notes>
  <HiddenSlides>0</HiddenSlide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18</vt:i4>
      </vt:variant>
    </vt:vector>
  </HeadingPairs>
  <TitlesOfParts>
    <vt:vector size="20" baseType="lpstr">
      <vt:lpstr>01. Slajdy tytułowe, przekładkowe, końcowe</vt:lpstr>
      <vt:lpstr>02. Slajdy z treścią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Małgorzata Matuszewska</dc:creator>
  <cp:revision>2</cp:revision>
  <cp:lastPrinted>2025-05-16T11:08:10Z</cp:lastPrinted>
  <dcterms:created xsi:type="dcterms:W3CDTF">2025-05-13T14:39:23Z</dcterms:created>
  <dcterms:modified xsi:type="dcterms:W3CDTF">2026-08-17T10:28:14Z</dcterms:modified>
</cp:coreProperties>
</file>